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921" r:id="rId2"/>
    <p:sldId id="922" r:id="rId3"/>
    <p:sldId id="979" r:id="rId4"/>
    <p:sldId id="1011" r:id="rId5"/>
    <p:sldId id="980" r:id="rId6"/>
    <p:sldId id="1003" r:id="rId7"/>
    <p:sldId id="1004" r:id="rId8"/>
    <p:sldId id="1005" r:id="rId9"/>
    <p:sldId id="1010" r:id="rId10"/>
    <p:sldId id="999" r:id="rId11"/>
    <p:sldId id="1000" r:id="rId12"/>
    <p:sldId id="1009" r:id="rId13"/>
    <p:sldId id="1001" r:id="rId14"/>
    <p:sldId id="997" r:id="rId15"/>
    <p:sldId id="923" r:id="rId16"/>
    <p:sldId id="1002" r:id="rId17"/>
    <p:sldId id="971" r:id="rId1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e Bradley" initials="LB" lastIdx="28" clrIdx="0"/>
  <p:cmAuthor id="1" name="Deena Burjorjee dburjorjee" initials="DB" lastIdx="1" clrIdx="1"/>
  <p:cmAuthor id="2" name="cgerteiser" initials="c" lastIdx="20" clrIdx="2"/>
  <p:cmAuthor id="3" name="Patrick Kelley" initials="PK" lastIdx="17" clrIdx="3"/>
  <p:cmAuthor id="4" name="yOlteanu" initials="y" lastIdx="10" clrIdx="4"/>
  <p:cmAuthor id="5" name="Yasmin Olteanu" initials="YO" lastIdx="1" clrIdx="5"/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0000"/>
    <a:srgbClr val="008000"/>
    <a:srgbClr val="FDEEE7"/>
    <a:srgbClr val="FCDBCC"/>
    <a:srgbClr val="D0FE6A"/>
    <a:srgbClr val="B66813"/>
    <a:srgbClr val="F9B495"/>
    <a:srgbClr val="FDE9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35" autoAdjust="0"/>
    <p:restoredTop sz="74014" autoAdjust="0"/>
  </p:normalViewPr>
  <p:slideViewPr>
    <p:cSldViewPr snapToGrid="0">
      <p:cViewPr varScale="1">
        <p:scale>
          <a:sx n="53" d="100"/>
          <a:sy n="53" d="100"/>
        </p:scale>
        <p:origin x="-1914" y="-90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82" y="-96"/>
      </p:cViewPr>
      <p:guideLst>
        <p:guide orient="horz" pos="3129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FDF41-2145-4BF4-82F0-5B63B059F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52BD08-517C-4944-A3B6-AFC8ABED2A9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b="1" dirty="0" smtClean="0"/>
            <a:t>CREDIT USES</a:t>
          </a:r>
          <a:endParaRPr lang="en-GB" sz="2000" b="1" dirty="0"/>
        </a:p>
      </dgm:t>
    </dgm:pt>
    <dgm:pt modelId="{9E28DCE4-5B98-4109-BA65-FF6993B9B8DE}" type="parTrans" cxnId="{6EE8B1FE-E799-42B0-8E6C-38907351FEE0}">
      <dgm:prSet/>
      <dgm:spPr/>
      <dgm:t>
        <a:bodyPr/>
        <a:lstStyle/>
        <a:p>
          <a:endParaRPr lang="en-GB"/>
        </a:p>
      </dgm:t>
    </dgm:pt>
    <dgm:pt modelId="{3EDE87A7-599A-44C5-8B34-66254464968B}" type="sibTrans" cxnId="{6EE8B1FE-E799-42B0-8E6C-38907351FEE0}">
      <dgm:prSet/>
      <dgm:spPr/>
      <dgm:t>
        <a:bodyPr/>
        <a:lstStyle/>
        <a:p>
          <a:endParaRPr lang="en-GB"/>
        </a:p>
      </dgm:t>
    </dgm:pt>
    <dgm:pt modelId="{AD0900F9-AEF8-43B5-89A3-FA21D1F949A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house repair, </a:t>
          </a:r>
          <a:endParaRPr lang="en-GB" sz="2000" dirty="0"/>
        </a:p>
      </dgm:t>
    </dgm:pt>
    <dgm:pt modelId="{46100844-E789-42BB-AC18-1C2E72BD91C1}" type="parTrans" cxnId="{510F50BF-AA78-4281-BECA-436440DB9936}">
      <dgm:prSet/>
      <dgm:spPr/>
      <dgm:t>
        <a:bodyPr/>
        <a:lstStyle/>
        <a:p>
          <a:endParaRPr lang="en-GB"/>
        </a:p>
      </dgm:t>
    </dgm:pt>
    <dgm:pt modelId="{9E72E0B4-7A70-440F-81C4-CAE566609409}" type="sibTrans" cxnId="{510F50BF-AA78-4281-BECA-436440DB9936}">
      <dgm:prSet/>
      <dgm:spPr/>
      <dgm:t>
        <a:bodyPr/>
        <a:lstStyle/>
        <a:p>
          <a:endParaRPr lang="en-GB"/>
        </a:p>
      </dgm:t>
    </dgm:pt>
    <dgm:pt modelId="{1E3A8D4E-EB0E-4CF0-B8C2-6044F83E7F3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NEAR TERM OUTCOMES</a:t>
          </a:r>
          <a:endParaRPr lang="en-GB" dirty="0"/>
        </a:p>
      </dgm:t>
    </dgm:pt>
    <dgm:pt modelId="{2E8BD16C-2E38-4D47-A7B4-78F2D4647945}" type="parTrans" cxnId="{03D7B306-B6F7-4301-A4A5-DFA2FCFDACF4}">
      <dgm:prSet/>
      <dgm:spPr/>
      <dgm:t>
        <a:bodyPr/>
        <a:lstStyle/>
        <a:p>
          <a:endParaRPr lang="en-GB"/>
        </a:p>
      </dgm:t>
    </dgm:pt>
    <dgm:pt modelId="{14E737C3-9722-49DB-92C8-257E6030B724}" type="sibTrans" cxnId="{03D7B306-B6F7-4301-A4A5-DFA2FCFDACF4}">
      <dgm:prSet/>
      <dgm:spPr/>
      <dgm:t>
        <a:bodyPr/>
        <a:lstStyle/>
        <a:p>
          <a:endParaRPr lang="en-GB"/>
        </a:p>
      </dgm:t>
    </dgm:pt>
    <dgm:pt modelId="{0C4DC091-22CB-4AA6-9B77-5E2C8AC1697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Assets, turnover, employment</a:t>
          </a:r>
          <a:endParaRPr lang="en-GB" dirty="0"/>
        </a:p>
      </dgm:t>
    </dgm:pt>
    <dgm:pt modelId="{478B3533-EC2A-4EA4-BB56-D8F2F3754223}" type="parTrans" cxnId="{3EC7DA54-0075-44E9-B61E-12E558982F27}">
      <dgm:prSet/>
      <dgm:spPr/>
      <dgm:t>
        <a:bodyPr/>
        <a:lstStyle/>
        <a:p>
          <a:endParaRPr lang="en-GB"/>
        </a:p>
      </dgm:t>
    </dgm:pt>
    <dgm:pt modelId="{D274238E-F4A8-471F-9E61-2A4B42A95BE8}" type="sibTrans" cxnId="{3EC7DA54-0075-44E9-B61E-12E558982F27}">
      <dgm:prSet/>
      <dgm:spPr/>
      <dgm:t>
        <a:bodyPr/>
        <a:lstStyle/>
        <a:p>
          <a:endParaRPr lang="en-GB"/>
        </a:p>
      </dgm:t>
    </dgm:pt>
    <dgm:pt modelId="{B6998894-74CD-473D-82F7-A4223C9EFFE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Facilities, children in school</a:t>
          </a:r>
          <a:endParaRPr lang="en-GB" dirty="0"/>
        </a:p>
      </dgm:t>
    </dgm:pt>
    <dgm:pt modelId="{3DFBAC48-5F17-4AF3-A77A-2FBE61618261}" type="parTrans" cxnId="{836CFC33-6D52-4AE1-A096-BB6BC5E18C3B}">
      <dgm:prSet/>
      <dgm:spPr/>
      <dgm:t>
        <a:bodyPr/>
        <a:lstStyle/>
        <a:p>
          <a:endParaRPr lang="en-GB"/>
        </a:p>
      </dgm:t>
    </dgm:pt>
    <dgm:pt modelId="{E4BA81C1-1706-4856-9432-5F5B09664494}" type="sibTrans" cxnId="{836CFC33-6D52-4AE1-A096-BB6BC5E18C3B}">
      <dgm:prSet/>
      <dgm:spPr/>
      <dgm:t>
        <a:bodyPr/>
        <a:lstStyle/>
        <a:p>
          <a:endParaRPr lang="en-GB"/>
        </a:p>
      </dgm:t>
    </dgm:pt>
    <dgm:pt modelId="{8352D16C-E5F0-40F7-BBD6-2727FD74801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LONGER TERM OUTCOMES</a:t>
          </a:r>
          <a:endParaRPr lang="en-GB" dirty="0"/>
        </a:p>
      </dgm:t>
    </dgm:pt>
    <dgm:pt modelId="{350EE2A8-79DC-411C-AE88-1DF2263F58A6}" type="parTrans" cxnId="{235B9435-0892-44C3-A48C-B9E4F7EE8D12}">
      <dgm:prSet/>
      <dgm:spPr/>
      <dgm:t>
        <a:bodyPr/>
        <a:lstStyle/>
        <a:p>
          <a:endParaRPr lang="en-GB"/>
        </a:p>
      </dgm:t>
    </dgm:pt>
    <dgm:pt modelId="{23AC72A8-B8DF-4970-A104-A236B91ABA63}" type="sibTrans" cxnId="{235B9435-0892-44C3-A48C-B9E4F7EE8D12}">
      <dgm:prSet/>
      <dgm:spPr/>
      <dgm:t>
        <a:bodyPr/>
        <a:lstStyle/>
        <a:p>
          <a:endParaRPr lang="en-GB"/>
        </a:p>
      </dgm:t>
    </dgm:pt>
    <dgm:pt modelId="{91B18C4D-2F74-4026-8FA2-2901F723F4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Poverty reduction</a:t>
          </a:r>
          <a:endParaRPr lang="en-GB" dirty="0"/>
        </a:p>
      </dgm:t>
    </dgm:pt>
    <dgm:pt modelId="{E8EEF52E-293A-4881-A6F8-C3C1A8C90505}" type="parTrans" cxnId="{BA9D04B9-FD9B-48B9-A6C9-0E7A3B1B433F}">
      <dgm:prSet/>
      <dgm:spPr/>
      <dgm:t>
        <a:bodyPr/>
        <a:lstStyle/>
        <a:p>
          <a:endParaRPr lang="en-GB"/>
        </a:p>
      </dgm:t>
    </dgm:pt>
    <dgm:pt modelId="{97352A29-0FD5-4A4B-993A-09AD333AE7AA}" type="sibTrans" cxnId="{BA9D04B9-FD9B-48B9-A6C9-0E7A3B1B433F}">
      <dgm:prSet/>
      <dgm:spPr/>
      <dgm:t>
        <a:bodyPr/>
        <a:lstStyle/>
        <a:p>
          <a:endParaRPr lang="en-GB"/>
        </a:p>
      </dgm:t>
    </dgm:pt>
    <dgm:pt modelId="{5362CA9D-DBFC-46E2-B56B-980D206ACEF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dirty="0" smtClean="0"/>
            <a:t>Cope with risk</a:t>
          </a:r>
          <a:endParaRPr lang="en-GB" dirty="0"/>
        </a:p>
      </dgm:t>
    </dgm:pt>
    <dgm:pt modelId="{B5F46A9F-9FBF-4BA1-80AE-12EE222FDBD7}" type="parTrans" cxnId="{907CDBB4-48AF-4574-AEDF-CEC88A801D78}">
      <dgm:prSet/>
      <dgm:spPr/>
      <dgm:t>
        <a:bodyPr/>
        <a:lstStyle/>
        <a:p>
          <a:endParaRPr lang="en-GB"/>
        </a:p>
      </dgm:t>
    </dgm:pt>
    <dgm:pt modelId="{5C3FF123-74CE-4E7F-9736-CC24F36DFA8B}" type="sibTrans" cxnId="{907CDBB4-48AF-4574-AEDF-CEC88A801D78}">
      <dgm:prSet/>
      <dgm:spPr/>
      <dgm:t>
        <a:bodyPr/>
        <a:lstStyle/>
        <a:p>
          <a:endParaRPr lang="en-GB"/>
        </a:p>
      </dgm:t>
    </dgm:pt>
    <dgm:pt modelId="{A4BEBE39-61A1-4714-822F-32AAE40F011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Business, </a:t>
          </a:r>
          <a:endParaRPr lang="en-GB" sz="2000" dirty="0"/>
        </a:p>
      </dgm:t>
    </dgm:pt>
    <dgm:pt modelId="{225C7918-EDD5-492D-992B-14CF192F26AA}" type="parTrans" cxnId="{81A35865-B3D9-4393-9991-A1640C960ED1}">
      <dgm:prSet/>
      <dgm:spPr/>
      <dgm:t>
        <a:bodyPr/>
        <a:lstStyle/>
        <a:p>
          <a:endParaRPr lang="en-GB"/>
        </a:p>
      </dgm:t>
    </dgm:pt>
    <dgm:pt modelId="{2FB1A6AF-5DDA-4ECF-BC0E-71FE9561AF01}" type="sibTrans" cxnId="{81A35865-B3D9-4393-9991-A1640C960ED1}">
      <dgm:prSet/>
      <dgm:spPr/>
      <dgm:t>
        <a:bodyPr/>
        <a:lstStyle/>
        <a:p>
          <a:endParaRPr lang="en-GB"/>
        </a:p>
      </dgm:t>
    </dgm:pt>
    <dgm:pt modelId="{F00353A4-483B-471F-8496-9A4BA00118F9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err="1" smtClean="0"/>
            <a:t>agri</a:t>
          </a:r>
          <a:r>
            <a:rPr lang="en-GB" sz="2000" dirty="0" smtClean="0"/>
            <a:t>-culture, </a:t>
          </a:r>
          <a:endParaRPr lang="en-GB" sz="2000" dirty="0"/>
        </a:p>
      </dgm:t>
    </dgm:pt>
    <dgm:pt modelId="{F13498BE-5A8D-4270-A4FD-5A1C9D433986}" type="parTrans" cxnId="{8316E371-3642-44F0-B705-CD6234F0F183}">
      <dgm:prSet/>
      <dgm:spPr/>
    </dgm:pt>
    <dgm:pt modelId="{E0D45596-4F3F-4368-B449-9700BEE77D93}" type="sibTrans" cxnId="{8316E371-3642-44F0-B705-CD6234F0F183}">
      <dgm:prSet/>
      <dgm:spPr/>
    </dgm:pt>
    <dgm:pt modelId="{B9A832FF-1A85-4EEE-92BE-88F2BC74E91D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toilet,  </a:t>
          </a:r>
          <a:endParaRPr lang="en-GB" sz="2000" dirty="0"/>
        </a:p>
      </dgm:t>
    </dgm:pt>
    <dgm:pt modelId="{732CB449-1070-4BEC-8D82-4D04C01EC90F}" type="parTrans" cxnId="{D96850B7-A599-4399-8EC6-25F77404DD2F}">
      <dgm:prSet/>
      <dgm:spPr/>
    </dgm:pt>
    <dgm:pt modelId="{A7C39F77-0463-48DA-99C2-EE9D146EEC63}" type="sibTrans" cxnId="{D96850B7-A599-4399-8EC6-25F77404DD2F}">
      <dgm:prSet/>
      <dgm:spPr/>
    </dgm:pt>
    <dgm:pt modelId="{1B00FAE5-434C-45EE-81C9-DB50991E2F9A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school fees,</a:t>
          </a:r>
          <a:endParaRPr lang="en-GB" sz="2000" dirty="0"/>
        </a:p>
      </dgm:t>
    </dgm:pt>
    <dgm:pt modelId="{47E66049-62C6-4087-96E7-535F6610D143}" type="parTrans" cxnId="{0442A463-79A2-4C87-A54D-07753F89CABB}">
      <dgm:prSet/>
      <dgm:spPr/>
    </dgm:pt>
    <dgm:pt modelId="{A709783C-2B59-4E17-B6ED-E6841E62D42D}" type="sibTrans" cxnId="{0442A463-79A2-4C87-A54D-07753F89CABB}">
      <dgm:prSet/>
      <dgm:spPr/>
    </dgm:pt>
    <dgm:pt modelId="{92ADBFBF-FEE4-4396-8469-83B7DF473E3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..... </a:t>
          </a:r>
          <a:endParaRPr lang="en-GB" sz="2000" dirty="0"/>
        </a:p>
      </dgm:t>
    </dgm:pt>
    <dgm:pt modelId="{C76085A4-DDFC-4E0D-95E9-8ABBB9956448}" type="parTrans" cxnId="{0B32B35D-C3A7-46D9-BF4D-D8AF9A584DD5}">
      <dgm:prSet/>
      <dgm:spPr/>
    </dgm:pt>
    <dgm:pt modelId="{2EFE5EB3-F4C6-40C2-BAEA-A2F8E827BCC0}" type="sibTrans" cxnId="{0B32B35D-C3A7-46D9-BF4D-D8AF9A584DD5}">
      <dgm:prSet/>
      <dgm:spPr/>
    </dgm:pt>
    <dgm:pt modelId="{FE42F77B-2C64-4085-87E2-DFFE88CC4DD4}" type="pres">
      <dgm:prSet presAssocID="{977FDF41-2145-4BF4-82F0-5B63B059F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57C393-4D51-446C-943A-2DBDFD6436C1}" type="pres">
      <dgm:prSet presAssocID="{CF52BD08-517C-4944-A3B6-AFC8ABED2A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DD7FB-FBA0-45CA-A4EB-6BD6B81FC376}" type="pres">
      <dgm:prSet presAssocID="{3EDE87A7-599A-44C5-8B34-66254464968B}" presName="sibTrans" presStyleCnt="0"/>
      <dgm:spPr/>
    </dgm:pt>
    <dgm:pt modelId="{1D723ED4-BD2A-4CCF-B535-84F0E410A6D2}" type="pres">
      <dgm:prSet presAssocID="{1E3A8D4E-EB0E-4CF0-B8C2-6044F83E7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6B9AB-6B2D-412A-A4F7-B766974C9D8B}" type="pres">
      <dgm:prSet presAssocID="{14E737C3-9722-49DB-92C8-257E6030B724}" presName="sibTrans" presStyleCnt="0"/>
      <dgm:spPr/>
    </dgm:pt>
    <dgm:pt modelId="{1A269EB2-B98B-4947-A8EA-6B32FFAB977D}" type="pres">
      <dgm:prSet presAssocID="{8352D16C-E5F0-40F7-BBD6-2727FD7480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20AE46-C1A2-4A7B-8DDE-74728EB03199}" type="presOf" srcId="{977FDF41-2145-4BF4-82F0-5B63B059FB88}" destId="{FE42F77B-2C64-4085-87E2-DFFE88CC4DD4}" srcOrd="0" destOrd="0" presId="urn:microsoft.com/office/officeart/2005/8/layout/hList6"/>
    <dgm:cxn modelId="{BA9D04B9-FD9B-48B9-A6C9-0E7A3B1B433F}" srcId="{8352D16C-E5F0-40F7-BBD6-2727FD748013}" destId="{91B18C4D-2F74-4026-8FA2-2901F723F498}" srcOrd="0" destOrd="0" parTransId="{E8EEF52E-293A-4881-A6F8-C3C1A8C90505}" sibTransId="{97352A29-0FD5-4A4B-993A-09AD333AE7AA}"/>
    <dgm:cxn modelId="{235B9435-0892-44C3-A48C-B9E4F7EE8D12}" srcId="{977FDF41-2145-4BF4-82F0-5B63B059FB88}" destId="{8352D16C-E5F0-40F7-BBD6-2727FD748013}" srcOrd="2" destOrd="0" parTransId="{350EE2A8-79DC-411C-AE88-1DF2263F58A6}" sibTransId="{23AC72A8-B8DF-4970-A104-A236B91ABA63}"/>
    <dgm:cxn modelId="{6EE8B1FE-E799-42B0-8E6C-38907351FEE0}" srcId="{977FDF41-2145-4BF4-82F0-5B63B059FB88}" destId="{CF52BD08-517C-4944-A3B6-AFC8ABED2A98}" srcOrd="0" destOrd="0" parTransId="{9E28DCE4-5B98-4109-BA65-FF6993B9B8DE}" sibTransId="{3EDE87A7-599A-44C5-8B34-66254464968B}"/>
    <dgm:cxn modelId="{0B32B35D-C3A7-46D9-BF4D-D8AF9A584DD5}" srcId="{CF52BD08-517C-4944-A3B6-AFC8ABED2A98}" destId="{92ADBFBF-FEE4-4396-8469-83B7DF473E3B}" srcOrd="5" destOrd="0" parTransId="{C76085A4-DDFC-4E0D-95E9-8ABBB9956448}" sibTransId="{2EFE5EB3-F4C6-40C2-BAEA-A2F8E827BCC0}"/>
    <dgm:cxn modelId="{67271D72-5E19-433C-A84B-5EEA87CB0AC2}" type="presOf" srcId="{AD0900F9-AEF8-43B5-89A3-FA21D1F949AE}" destId="{7D57C393-4D51-446C-943A-2DBDFD6436C1}" srcOrd="0" destOrd="3" presId="urn:microsoft.com/office/officeart/2005/8/layout/hList6"/>
    <dgm:cxn modelId="{B0B500A7-194D-4F27-B533-24FEBA49DC98}" type="presOf" srcId="{B6998894-74CD-473D-82F7-A4223C9EFFEB}" destId="{1D723ED4-BD2A-4CCF-B535-84F0E410A6D2}" srcOrd="0" destOrd="2" presId="urn:microsoft.com/office/officeart/2005/8/layout/hList6"/>
    <dgm:cxn modelId="{836CFC33-6D52-4AE1-A096-BB6BC5E18C3B}" srcId="{1E3A8D4E-EB0E-4CF0-B8C2-6044F83E7F3F}" destId="{B6998894-74CD-473D-82F7-A4223C9EFFEB}" srcOrd="1" destOrd="0" parTransId="{3DFBAC48-5F17-4AF3-A77A-2FBE61618261}" sibTransId="{E4BA81C1-1706-4856-9432-5F5B09664494}"/>
    <dgm:cxn modelId="{0AAC123E-3D78-41E7-92A0-81BFC90B6330}" type="presOf" srcId="{91B18C4D-2F74-4026-8FA2-2901F723F498}" destId="{1A269EB2-B98B-4947-A8EA-6B32FFAB977D}" srcOrd="0" destOrd="1" presId="urn:microsoft.com/office/officeart/2005/8/layout/hList6"/>
    <dgm:cxn modelId="{D96850B7-A599-4399-8EC6-25F77404DD2F}" srcId="{CF52BD08-517C-4944-A3B6-AFC8ABED2A98}" destId="{B9A832FF-1A85-4EEE-92BE-88F2BC74E91D}" srcOrd="3" destOrd="0" parTransId="{732CB449-1070-4BEC-8D82-4D04C01EC90F}" sibTransId="{A7C39F77-0463-48DA-99C2-EE9D146EEC63}"/>
    <dgm:cxn modelId="{03D7B306-B6F7-4301-A4A5-DFA2FCFDACF4}" srcId="{977FDF41-2145-4BF4-82F0-5B63B059FB88}" destId="{1E3A8D4E-EB0E-4CF0-B8C2-6044F83E7F3F}" srcOrd="1" destOrd="0" parTransId="{2E8BD16C-2E38-4D47-A7B4-78F2D4647945}" sibTransId="{14E737C3-9722-49DB-92C8-257E6030B724}"/>
    <dgm:cxn modelId="{510F50BF-AA78-4281-BECA-436440DB9936}" srcId="{CF52BD08-517C-4944-A3B6-AFC8ABED2A98}" destId="{AD0900F9-AEF8-43B5-89A3-FA21D1F949AE}" srcOrd="2" destOrd="0" parTransId="{46100844-E789-42BB-AC18-1C2E72BD91C1}" sibTransId="{9E72E0B4-7A70-440F-81C4-CAE566609409}"/>
    <dgm:cxn modelId="{F6A8D708-4297-4E37-B8C6-9F993324DBF4}" type="presOf" srcId="{1E3A8D4E-EB0E-4CF0-B8C2-6044F83E7F3F}" destId="{1D723ED4-BD2A-4CCF-B535-84F0E410A6D2}" srcOrd="0" destOrd="0" presId="urn:microsoft.com/office/officeart/2005/8/layout/hList6"/>
    <dgm:cxn modelId="{E18461CD-0DDB-4D7E-A04B-53092B6E276F}" type="presOf" srcId="{A4BEBE39-61A1-4714-822F-32AAE40F011B}" destId="{7D57C393-4D51-446C-943A-2DBDFD6436C1}" srcOrd="0" destOrd="1" presId="urn:microsoft.com/office/officeart/2005/8/layout/hList6"/>
    <dgm:cxn modelId="{907CDBB4-48AF-4574-AEDF-CEC88A801D78}" srcId="{8352D16C-E5F0-40F7-BBD6-2727FD748013}" destId="{5362CA9D-DBFC-46E2-B56B-980D206ACEFD}" srcOrd="1" destOrd="0" parTransId="{B5F46A9F-9FBF-4BA1-80AE-12EE222FDBD7}" sibTransId="{5C3FF123-74CE-4E7F-9736-CC24F36DFA8B}"/>
    <dgm:cxn modelId="{AF67E794-7F9F-46BF-BD6F-12E90E7979CA}" type="presOf" srcId="{B9A832FF-1A85-4EEE-92BE-88F2BC74E91D}" destId="{7D57C393-4D51-446C-943A-2DBDFD6436C1}" srcOrd="0" destOrd="4" presId="urn:microsoft.com/office/officeart/2005/8/layout/hList6"/>
    <dgm:cxn modelId="{8D775F7C-5A26-4D15-9104-E791741DAB47}" type="presOf" srcId="{92ADBFBF-FEE4-4396-8469-83B7DF473E3B}" destId="{7D57C393-4D51-446C-943A-2DBDFD6436C1}" srcOrd="0" destOrd="6" presId="urn:microsoft.com/office/officeart/2005/8/layout/hList6"/>
    <dgm:cxn modelId="{34BD092C-E1D5-4EAC-9BF2-25701FD9A872}" type="presOf" srcId="{1B00FAE5-434C-45EE-81C9-DB50991E2F9A}" destId="{7D57C393-4D51-446C-943A-2DBDFD6436C1}" srcOrd="0" destOrd="5" presId="urn:microsoft.com/office/officeart/2005/8/layout/hList6"/>
    <dgm:cxn modelId="{5650AB30-CDF5-48D4-B518-92F011C55682}" type="presOf" srcId="{0C4DC091-22CB-4AA6-9B77-5E2C8AC1697B}" destId="{1D723ED4-BD2A-4CCF-B535-84F0E410A6D2}" srcOrd="0" destOrd="1" presId="urn:microsoft.com/office/officeart/2005/8/layout/hList6"/>
    <dgm:cxn modelId="{CD6FEAC5-6602-4544-957A-4E35F4E9FC7E}" type="presOf" srcId="{5362CA9D-DBFC-46E2-B56B-980D206ACEFD}" destId="{1A269EB2-B98B-4947-A8EA-6B32FFAB977D}" srcOrd="0" destOrd="2" presId="urn:microsoft.com/office/officeart/2005/8/layout/hList6"/>
    <dgm:cxn modelId="{8E7D9E4E-0746-4ED9-B5F2-FB1E2E586118}" type="presOf" srcId="{8352D16C-E5F0-40F7-BBD6-2727FD748013}" destId="{1A269EB2-B98B-4947-A8EA-6B32FFAB977D}" srcOrd="0" destOrd="0" presId="urn:microsoft.com/office/officeart/2005/8/layout/hList6"/>
    <dgm:cxn modelId="{3EC7DA54-0075-44E9-B61E-12E558982F27}" srcId="{1E3A8D4E-EB0E-4CF0-B8C2-6044F83E7F3F}" destId="{0C4DC091-22CB-4AA6-9B77-5E2C8AC1697B}" srcOrd="0" destOrd="0" parTransId="{478B3533-EC2A-4EA4-BB56-D8F2F3754223}" sibTransId="{D274238E-F4A8-471F-9E61-2A4B42A95BE8}"/>
    <dgm:cxn modelId="{265939A5-37AB-4A4F-B886-58BA8C3AD55C}" type="presOf" srcId="{F00353A4-483B-471F-8496-9A4BA00118F9}" destId="{7D57C393-4D51-446C-943A-2DBDFD6436C1}" srcOrd="0" destOrd="2" presId="urn:microsoft.com/office/officeart/2005/8/layout/hList6"/>
    <dgm:cxn modelId="{81A35865-B3D9-4393-9991-A1640C960ED1}" srcId="{CF52BD08-517C-4944-A3B6-AFC8ABED2A98}" destId="{A4BEBE39-61A1-4714-822F-32AAE40F011B}" srcOrd="0" destOrd="0" parTransId="{225C7918-EDD5-492D-992B-14CF192F26AA}" sibTransId="{2FB1A6AF-5DDA-4ECF-BC0E-71FE9561AF01}"/>
    <dgm:cxn modelId="{8316E371-3642-44F0-B705-CD6234F0F183}" srcId="{CF52BD08-517C-4944-A3B6-AFC8ABED2A98}" destId="{F00353A4-483B-471F-8496-9A4BA00118F9}" srcOrd="1" destOrd="0" parTransId="{F13498BE-5A8D-4270-A4FD-5A1C9D433986}" sibTransId="{E0D45596-4F3F-4368-B449-9700BEE77D93}"/>
    <dgm:cxn modelId="{0442A463-79A2-4C87-A54D-07753F89CABB}" srcId="{CF52BD08-517C-4944-A3B6-AFC8ABED2A98}" destId="{1B00FAE5-434C-45EE-81C9-DB50991E2F9A}" srcOrd="4" destOrd="0" parTransId="{47E66049-62C6-4087-96E7-535F6610D143}" sibTransId="{A709783C-2B59-4E17-B6ED-E6841E62D42D}"/>
    <dgm:cxn modelId="{8F03DDCB-DD30-4CA5-9E23-E2BD027C3A2E}" type="presOf" srcId="{CF52BD08-517C-4944-A3B6-AFC8ABED2A98}" destId="{7D57C393-4D51-446C-943A-2DBDFD6436C1}" srcOrd="0" destOrd="0" presId="urn:microsoft.com/office/officeart/2005/8/layout/hList6"/>
    <dgm:cxn modelId="{4BB418F8-688B-4C7B-B8DE-381C8E346519}" type="presParOf" srcId="{FE42F77B-2C64-4085-87E2-DFFE88CC4DD4}" destId="{7D57C393-4D51-446C-943A-2DBDFD6436C1}" srcOrd="0" destOrd="0" presId="urn:microsoft.com/office/officeart/2005/8/layout/hList6"/>
    <dgm:cxn modelId="{E6F7CF78-EE09-421E-9066-1CD19CFC7761}" type="presParOf" srcId="{FE42F77B-2C64-4085-87E2-DFFE88CC4DD4}" destId="{FB0DD7FB-FBA0-45CA-A4EB-6BD6B81FC376}" srcOrd="1" destOrd="0" presId="urn:microsoft.com/office/officeart/2005/8/layout/hList6"/>
    <dgm:cxn modelId="{FA215CD6-CB0F-4C99-8261-CBA091A89D3D}" type="presParOf" srcId="{FE42F77B-2C64-4085-87E2-DFFE88CC4DD4}" destId="{1D723ED4-BD2A-4CCF-B535-84F0E410A6D2}" srcOrd="2" destOrd="0" presId="urn:microsoft.com/office/officeart/2005/8/layout/hList6"/>
    <dgm:cxn modelId="{269B9F65-E5FA-4CC2-87C9-2DAFFF786E10}" type="presParOf" srcId="{FE42F77B-2C64-4085-87E2-DFFE88CC4DD4}" destId="{0696B9AB-6B2D-412A-A4F7-B766974C9D8B}" srcOrd="3" destOrd="0" presId="urn:microsoft.com/office/officeart/2005/8/layout/hList6"/>
    <dgm:cxn modelId="{7A9EB80A-BE02-4EA0-8959-4227DA306B1A}" type="presParOf" srcId="{FE42F77B-2C64-4085-87E2-DFFE88CC4DD4}" destId="{1A269EB2-B98B-4947-A8EA-6B32FFAB977D}" srcOrd="4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FDF41-2145-4BF4-82F0-5B63B059FB8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52BD08-517C-4944-A3B6-AFC8ABED2A9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100" b="1" dirty="0" smtClean="0"/>
            <a:t>SAVINGS/</a:t>
          </a:r>
        </a:p>
        <a:p>
          <a:r>
            <a:rPr lang="en-GB" sz="2100" b="1" dirty="0" smtClean="0"/>
            <a:t>INSURANCE </a:t>
          </a:r>
          <a:endParaRPr lang="en-GB" sz="2100" b="1" dirty="0"/>
        </a:p>
      </dgm:t>
    </dgm:pt>
    <dgm:pt modelId="{9E28DCE4-5B98-4109-BA65-FF6993B9B8DE}" type="parTrans" cxnId="{6EE8B1FE-E799-42B0-8E6C-38907351FEE0}">
      <dgm:prSet/>
      <dgm:spPr/>
      <dgm:t>
        <a:bodyPr/>
        <a:lstStyle/>
        <a:p>
          <a:endParaRPr lang="en-GB"/>
        </a:p>
      </dgm:t>
    </dgm:pt>
    <dgm:pt modelId="{3EDE87A7-599A-44C5-8B34-66254464968B}" type="sibTrans" cxnId="{6EE8B1FE-E799-42B0-8E6C-38907351FEE0}">
      <dgm:prSet/>
      <dgm:spPr/>
      <dgm:t>
        <a:bodyPr/>
        <a:lstStyle/>
        <a:p>
          <a:endParaRPr lang="en-GB"/>
        </a:p>
      </dgm:t>
    </dgm:pt>
    <dgm:pt modelId="{AD0900F9-AEF8-43B5-89A3-FA21D1F949A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 Withdrawals  </a:t>
          </a:r>
          <a:endParaRPr lang="en-GB" sz="2000" dirty="0"/>
        </a:p>
      </dgm:t>
    </dgm:pt>
    <dgm:pt modelId="{46100844-E789-42BB-AC18-1C2E72BD91C1}" type="parTrans" cxnId="{510F50BF-AA78-4281-BECA-436440DB9936}">
      <dgm:prSet/>
      <dgm:spPr/>
      <dgm:t>
        <a:bodyPr/>
        <a:lstStyle/>
        <a:p>
          <a:endParaRPr lang="en-GB"/>
        </a:p>
      </dgm:t>
    </dgm:pt>
    <dgm:pt modelId="{9E72E0B4-7A70-440F-81C4-CAE566609409}" type="sibTrans" cxnId="{510F50BF-AA78-4281-BECA-436440DB9936}">
      <dgm:prSet/>
      <dgm:spPr/>
      <dgm:t>
        <a:bodyPr/>
        <a:lstStyle/>
        <a:p>
          <a:endParaRPr lang="en-GB"/>
        </a:p>
      </dgm:t>
    </dgm:pt>
    <dgm:pt modelId="{1E3A8D4E-EB0E-4CF0-B8C2-6044F83E7F3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1800" dirty="0" smtClean="0"/>
            <a:t>NEAR TERM </a:t>
          </a:r>
          <a:r>
            <a:rPr lang="en-GB" sz="2000" dirty="0" smtClean="0"/>
            <a:t>OUTCOMES</a:t>
          </a:r>
          <a:endParaRPr lang="en-GB" sz="2000" dirty="0"/>
        </a:p>
      </dgm:t>
    </dgm:pt>
    <dgm:pt modelId="{2E8BD16C-2E38-4D47-A7B4-78F2D4647945}" type="parTrans" cxnId="{03D7B306-B6F7-4301-A4A5-DFA2FCFDACF4}">
      <dgm:prSet/>
      <dgm:spPr/>
      <dgm:t>
        <a:bodyPr/>
        <a:lstStyle/>
        <a:p>
          <a:endParaRPr lang="en-GB"/>
        </a:p>
      </dgm:t>
    </dgm:pt>
    <dgm:pt modelId="{14E737C3-9722-49DB-92C8-257E6030B724}" type="sibTrans" cxnId="{03D7B306-B6F7-4301-A4A5-DFA2FCFDACF4}">
      <dgm:prSet/>
      <dgm:spPr/>
      <dgm:t>
        <a:bodyPr/>
        <a:lstStyle/>
        <a:p>
          <a:endParaRPr lang="en-GB"/>
        </a:p>
      </dgm:t>
    </dgm:pt>
    <dgm:pt modelId="{0C4DC091-22CB-4AA6-9B77-5E2C8AC1697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Consumption smoothening</a:t>
          </a:r>
          <a:endParaRPr lang="en-GB" sz="2000" dirty="0"/>
        </a:p>
      </dgm:t>
    </dgm:pt>
    <dgm:pt modelId="{478B3533-EC2A-4EA4-BB56-D8F2F3754223}" type="parTrans" cxnId="{3EC7DA54-0075-44E9-B61E-12E558982F27}">
      <dgm:prSet/>
      <dgm:spPr/>
      <dgm:t>
        <a:bodyPr/>
        <a:lstStyle/>
        <a:p>
          <a:endParaRPr lang="en-GB"/>
        </a:p>
      </dgm:t>
    </dgm:pt>
    <dgm:pt modelId="{D274238E-F4A8-471F-9E61-2A4B42A95BE8}" type="sibTrans" cxnId="{3EC7DA54-0075-44E9-B61E-12E558982F27}">
      <dgm:prSet/>
      <dgm:spPr/>
      <dgm:t>
        <a:bodyPr/>
        <a:lstStyle/>
        <a:p>
          <a:endParaRPr lang="en-GB"/>
        </a:p>
      </dgm:t>
    </dgm:pt>
    <dgm:pt modelId="{B6998894-74CD-473D-82F7-A4223C9EFFE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Facilities, </a:t>
          </a:r>
          <a:endParaRPr lang="en-GB" sz="2000" dirty="0"/>
        </a:p>
      </dgm:t>
    </dgm:pt>
    <dgm:pt modelId="{3DFBAC48-5F17-4AF3-A77A-2FBE61618261}" type="parTrans" cxnId="{836CFC33-6D52-4AE1-A096-BB6BC5E18C3B}">
      <dgm:prSet/>
      <dgm:spPr/>
      <dgm:t>
        <a:bodyPr/>
        <a:lstStyle/>
        <a:p>
          <a:endParaRPr lang="en-GB"/>
        </a:p>
      </dgm:t>
    </dgm:pt>
    <dgm:pt modelId="{E4BA81C1-1706-4856-9432-5F5B09664494}" type="sibTrans" cxnId="{836CFC33-6D52-4AE1-A096-BB6BC5E18C3B}">
      <dgm:prSet/>
      <dgm:spPr/>
      <dgm:t>
        <a:bodyPr/>
        <a:lstStyle/>
        <a:p>
          <a:endParaRPr lang="en-GB"/>
        </a:p>
      </dgm:t>
    </dgm:pt>
    <dgm:pt modelId="{8352D16C-E5F0-40F7-BBD6-2727FD74801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1800" dirty="0" smtClean="0"/>
            <a:t>LONGER TERM OUTCOMES</a:t>
          </a:r>
          <a:endParaRPr lang="en-GB" sz="1800" dirty="0"/>
        </a:p>
      </dgm:t>
    </dgm:pt>
    <dgm:pt modelId="{350EE2A8-79DC-411C-AE88-1DF2263F58A6}" type="parTrans" cxnId="{235B9435-0892-44C3-A48C-B9E4F7EE8D12}">
      <dgm:prSet/>
      <dgm:spPr/>
      <dgm:t>
        <a:bodyPr/>
        <a:lstStyle/>
        <a:p>
          <a:endParaRPr lang="en-GB"/>
        </a:p>
      </dgm:t>
    </dgm:pt>
    <dgm:pt modelId="{23AC72A8-B8DF-4970-A104-A236B91ABA63}" type="sibTrans" cxnId="{235B9435-0892-44C3-A48C-B9E4F7EE8D12}">
      <dgm:prSet/>
      <dgm:spPr/>
      <dgm:t>
        <a:bodyPr/>
        <a:lstStyle/>
        <a:p>
          <a:endParaRPr lang="en-GB"/>
        </a:p>
      </dgm:t>
    </dgm:pt>
    <dgm:pt modelId="{91B18C4D-2F74-4026-8FA2-2901F723F49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Poverty reduction</a:t>
          </a:r>
          <a:endParaRPr lang="en-GB" sz="2000" dirty="0"/>
        </a:p>
      </dgm:t>
    </dgm:pt>
    <dgm:pt modelId="{E8EEF52E-293A-4881-A6F8-C3C1A8C90505}" type="parTrans" cxnId="{BA9D04B9-FD9B-48B9-A6C9-0E7A3B1B433F}">
      <dgm:prSet/>
      <dgm:spPr/>
      <dgm:t>
        <a:bodyPr/>
        <a:lstStyle/>
        <a:p>
          <a:endParaRPr lang="en-GB"/>
        </a:p>
      </dgm:t>
    </dgm:pt>
    <dgm:pt modelId="{97352A29-0FD5-4A4B-993A-09AD333AE7AA}" type="sibTrans" cxnId="{BA9D04B9-FD9B-48B9-A6C9-0E7A3B1B433F}">
      <dgm:prSet/>
      <dgm:spPr/>
      <dgm:t>
        <a:bodyPr/>
        <a:lstStyle/>
        <a:p>
          <a:endParaRPr lang="en-GB"/>
        </a:p>
      </dgm:t>
    </dgm:pt>
    <dgm:pt modelId="{5362CA9D-DBFC-46E2-B56B-980D206ACEFD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Cope with risk</a:t>
          </a:r>
          <a:endParaRPr lang="en-GB" sz="2000" dirty="0"/>
        </a:p>
      </dgm:t>
    </dgm:pt>
    <dgm:pt modelId="{B5F46A9F-9FBF-4BA1-80AE-12EE222FDBD7}" type="parTrans" cxnId="{907CDBB4-48AF-4574-AEDF-CEC88A801D78}">
      <dgm:prSet/>
      <dgm:spPr/>
      <dgm:t>
        <a:bodyPr/>
        <a:lstStyle/>
        <a:p>
          <a:endParaRPr lang="en-GB"/>
        </a:p>
      </dgm:t>
    </dgm:pt>
    <dgm:pt modelId="{5C3FF123-74CE-4E7F-9736-CC24F36DFA8B}" type="sibTrans" cxnId="{907CDBB4-48AF-4574-AEDF-CEC88A801D78}">
      <dgm:prSet/>
      <dgm:spPr/>
      <dgm:t>
        <a:bodyPr/>
        <a:lstStyle/>
        <a:p>
          <a:endParaRPr lang="en-GB"/>
        </a:p>
      </dgm:t>
    </dgm:pt>
    <dgm:pt modelId="{A4BEBE39-61A1-4714-822F-32AAE40F011B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Use – renewal </a:t>
          </a:r>
          <a:endParaRPr lang="en-GB" sz="2000" dirty="0"/>
        </a:p>
      </dgm:t>
    </dgm:pt>
    <dgm:pt modelId="{225C7918-EDD5-492D-992B-14CF192F26AA}" type="parTrans" cxnId="{81A35865-B3D9-4393-9991-A1640C960ED1}">
      <dgm:prSet/>
      <dgm:spPr/>
      <dgm:t>
        <a:bodyPr/>
        <a:lstStyle/>
        <a:p>
          <a:endParaRPr lang="en-GB"/>
        </a:p>
      </dgm:t>
    </dgm:pt>
    <dgm:pt modelId="{2FB1A6AF-5DDA-4ECF-BC0E-71FE9561AF01}" type="sibTrans" cxnId="{81A35865-B3D9-4393-9991-A1640C960ED1}">
      <dgm:prSet/>
      <dgm:spPr/>
      <dgm:t>
        <a:bodyPr/>
        <a:lstStyle/>
        <a:p>
          <a:endParaRPr lang="en-GB"/>
        </a:p>
      </dgm:t>
    </dgm:pt>
    <dgm:pt modelId="{6BC3BE5D-33A0-468F-8AE0-A7F9D18FDBF7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Increase in deposits </a:t>
          </a:r>
          <a:endParaRPr lang="en-GB" sz="2000" dirty="0"/>
        </a:p>
      </dgm:t>
    </dgm:pt>
    <dgm:pt modelId="{25441761-7024-4E46-9B0E-94749D7AF69D}" type="parTrans" cxnId="{F886AF6B-69F6-4750-BAAC-00A0F8033B0E}">
      <dgm:prSet/>
      <dgm:spPr/>
      <dgm:t>
        <a:bodyPr/>
        <a:lstStyle/>
        <a:p>
          <a:endParaRPr lang="en-GB"/>
        </a:p>
      </dgm:t>
    </dgm:pt>
    <dgm:pt modelId="{C8539ED8-10B9-4382-BEA7-77E81AACF15F}" type="sibTrans" cxnId="{F886AF6B-69F6-4750-BAAC-00A0F8033B0E}">
      <dgm:prSet/>
      <dgm:spPr/>
      <dgm:t>
        <a:bodyPr/>
        <a:lstStyle/>
        <a:p>
          <a:endParaRPr lang="en-GB"/>
        </a:p>
      </dgm:t>
    </dgm:pt>
    <dgm:pt modelId="{72DCBDC8-B82E-40AE-BA44-2ACBE636F57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 Timely payouts</a:t>
          </a:r>
          <a:endParaRPr lang="en-GB" sz="2000" dirty="0"/>
        </a:p>
      </dgm:t>
    </dgm:pt>
    <dgm:pt modelId="{894927E3-EA89-40D4-804C-5F9BA5E30D70}" type="parTrans" cxnId="{4EDB62F2-A741-4F13-8FA7-E60515E2709A}">
      <dgm:prSet/>
      <dgm:spPr/>
      <dgm:t>
        <a:bodyPr/>
        <a:lstStyle/>
        <a:p>
          <a:endParaRPr lang="en-GB"/>
        </a:p>
      </dgm:t>
    </dgm:pt>
    <dgm:pt modelId="{32836D5F-05CE-413C-A593-4C6E20F1F558}" type="sibTrans" cxnId="{4EDB62F2-A741-4F13-8FA7-E60515E2709A}">
      <dgm:prSet/>
      <dgm:spPr/>
      <dgm:t>
        <a:bodyPr/>
        <a:lstStyle/>
        <a:p>
          <a:endParaRPr lang="en-GB"/>
        </a:p>
      </dgm:t>
    </dgm:pt>
    <dgm:pt modelId="{BCD94741-B619-4F60-910F-91BF3E73DC57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Access to medical care </a:t>
          </a:r>
          <a:endParaRPr lang="en-GB" sz="2000" dirty="0"/>
        </a:p>
      </dgm:t>
    </dgm:pt>
    <dgm:pt modelId="{77BF5219-A70E-4C69-850C-9967D3F771F4}" type="parTrans" cxnId="{467CD86C-1D68-41ED-BAFF-D7CDE25B759E}">
      <dgm:prSet/>
      <dgm:spPr/>
      <dgm:t>
        <a:bodyPr/>
        <a:lstStyle/>
        <a:p>
          <a:endParaRPr lang="en-GB"/>
        </a:p>
      </dgm:t>
    </dgm:pt>
    <dgm:pt modelId="{1C05EE7B-9C78-44EB-AA1A-72AAA3366920}" type="sibTrans" cxnId="{467CD86C-1D68-41ED-BAFF-D7CDE25B759E}">
      <dgm:prSet/>
      <dgm:spPr/>
      <dgm:t>
        <a:bodyPr/>
        <a:lstStyle/>
        <a:p>
          <a:endParaRPr lang="en-GB"/>
        </a:p>
      </dgm:t>
    </dgm:pt>
    <dgm:pt modelId="{29F619A8-08AB-4172-8628-999A1984841A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GB" sz="1400" dirty="0"/>
        </a:p>
      </dgm:t>
    </dgm:pt>
    <dgm:pt modelId="{49BFBC3B-A65E-4453-BCD2-2E9F603D2DD7}" type="parTrans" cxnId="{0B57E204-6D2F-43C8-9BEC-E63E020B668A}">
      <dgm:prSet/>
      <dgm:spPr/>
      <dgm:t>
        <a:bodyPr/>
        <a:lstStyle/>
        <a:p>
          <a:endParaRPr lang="en-GB"/>
        </a:p>
      </dgm:t>
    </dgm:pt>
    <dgm:pt modelId="{DCDCAFD3-EE37-4077-9F62-DE3B8F4A9937}" type="sibTrans" cxnId="{0B57E204-6D2F-43C8-9BEC-E63E020B668A}">
      <dgm:prSet/>
      <dgm:spPr/>
      <dgm:t>
        <a:bodyPr/>
        <a:lstStyle/>
        <a:p>
          <a:endParaRPr lang="en-GB"/>
        </a:p>
      </dgm:t>
    </dgm:pt>
    <dgm:pt modelId="{6C180D46-0AF9-4609-A597-6027D4B2AA23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sz="2000" dirty="0" smtClean="0"/>
            <a:t>No high cost (informal) borrowing</a:t>
          </a:r>
          <a:endParaRPr lang="en-GB" sz="2000" dirty="0"/>
        </a:p>
      </dgm:t>
    </dgm:pt>
    <dgm:pt modelId="{F2D0EADE-B8BA-465A-A7E2-F2909CF7B8B1}" type="parTrans" cxnId="{71D984CD-ACD1-4388-9ADB-2B2FE2C46286}">
      <dgm:prSet/>
      <dgm:spPr/>
      <dgm:t>
        <a:bodyPr/>
        <a:lstStyle/>
        <a:p>
          <a:endParaRPr lang="en-GB"/>
        </a:p>
      </dgm:t>
    </dgm:pt>
    <dgm:pt modelId="{232ED437-DE23-489C-8B57-94FFF90EA850}" type="sibTrans" cxnId="{71D984CD-ACD1-4388-9ADB-2B2FE2C46286}">
      <dgm:prSet/>
      <dgm:spPr/>
      <dgm:t>
        <a:bodyPr/>
        <a:lstStyle/>
        <a:p>
          <a:endParaRPr lang="en-GB"/>
        </a:p>
      </dgm:t>
    </dgm:pt>
    <dgm:pt modelId="{FE42F77B-2C64-4085-87E2-DFFE88CC4DD4}" type="pres">
      <dgm:prSet presAssocID="{977FDF41-2145-4BF4-82F0-5B63B059FB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57C393-4D51-446C-943A-2DBDFD6436C1}" type="pres">
      <dgm:prSet presAssocID="{CF52BD08-517C-4944-A3B6-AFC8ABED2A9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0DD7FB-FBA0-45CA-A4EB-6BD6B81FC376}" type="pres">
      <dgm:prSet presAssocID="{3EDE87A7-599A-44C5-8B34-66254464968B}" presName="sibTrans" presStyleCnt="0"/>
      <dgm:spPr/>
    </dgm:pt>
    <dgm:pt modelId="{1D723ED4-BD2A-4CCF-B535-84F0E410A6D2}" type="pres">
      <dgm:prSet presAssocID="{1E3A8D4E-EB0E-4CF0-B8C2-6044F83E7F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96B9AB-6B2D-412A-A4F7-B766974C9D8B}" type="pres">
      <dgm:prSet presAssocID="{14E737C3-9722-49DB-92C8-257E6030B724}" presName="sibTrans" presStyleCnt="0"/>
      <dgm:spPr/>
    </dgm:pt>
    <dgm:pt modelId="{1A269EB2-B98B-4947-A8EA-6B32FFAB977D}" type="pres">
      <dgm:prSet presAssocID="{8352D16C-E5F0-40F7-BBD6-2727FD7480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35B9435-0892-44C3-A48C-B9E4F7EE8D12}" srcId="{977FDF41-2145-4BF4-82F0-5B63B059FB88}" destId="{8352D16C-E5F0-40F7-BBD6-2727FD748013}" srcOrd="2" destOrd="0" parTransId="{350EE2A8-79DC-411C-AE88-1DF2263F58A6}" sibTransId="{23AC72A8-B8DF-4970-A104-A236B91ABA63}"/>
    <dgm:cxn modelId="{BA9D04B9-FD9B-48B9-A6C9-0E7A3B1B433F}" srcId="{8352D16C-E5F0-40F7-BBD6-2727FD748013}" destId="{91B18C4D-2F74-4026-8FA2-2901F723F498}" srcOrd="0" destOrd="0" parTransId="{E8EEF52E-293A-4881-A6F8-C3C1A8C90505}" sibTransId="{97352A29-0FD5-4A4B-993A-09AD333AE7AA}"/>
    <dgm:cxn modelId="{27ED4B3D-19C1-4816-911D-0FCF91CF15C0}" type="presOf" srcId="{8352D16C-E5F0-40F7-BBD6-2727FD748013}" destId="{1A269EB2-B98B-4947-A8EA-6B32FFAB977D}" srcOrd="0" destOrd="0" presId="urn:microsoft.com/office/officeart/2005/8/layout/hList6"/>
    <dgm:cxn modelId="{467CD86C-1D68-41ED-BAFF-D7CDE25B759E}" srcId="{1E3A8D4E-EB0E-4CF0-B8C2-6044F83E7F3F}" destId="{BCD94741-B619-4F60-910F-91BF3E73DC57}" srcOrd="2" destOrd="0" parTransId="{77BF5219-A70E-4C69-850C-9967D3F771F4}" sibTransId="{1C05EE7B-9C78-44EB-AA1A-72AAA3366920}"/>
    <dgm:cxn modelId="{6EE8B1FE-E799-42B0-8E6C-38907351FEE0}" srcId="{977FDF41-2145-4BF4-82F0-5B63B059FB88}" destId="{CF52BD08-517C-4944-A3B6-AFC8ABED2A98}" srcOrd="0" destOrd="0" parTransId="{9E28DCE4-5B98-4109-BA65-FF6993B9B8DE}" sibTransId="{3EDE87A7-599A-44C5-8B34-66254464968B}"/>
    <dgm:cxn modelId="{8953E6D4-D82A-48AB-A673-02BFCF3A1558}" type="presOf" srcId="{5362CA9D-DBFC-46E2-B56B-980D206ACEFD}" destId="{1A269EB2-B98B-4947-A8EA-6B32FFAB977D}" srcOrd="0" destOrd="2" presId="urn:microsoft.com/office/officeart/2005/8/layout/hList6"/>
    <dgm:cxn modelId="{634EDAA9-F60C-4E3C-AA11-5D5AF1867AF5}" type="presOf" srcId="{6C180D46-0AF9-4609-A597-6027D4B2AA23}" destId="{1D723ED4-BD2A-4CCF-B535-84F0E410A6D2}" srcOrd="0" destOrd="4" presId="urn:microsoft.com/office/officeart/2005/8/layout/hList6"/>
    <dgm:cxn modelId="{8EE83315-1DD5-4F65-AC11-836D3C0B2D8B}" type="presOf" srcId="{A4BEBE39-61A1-4714-822F-32AAE40F011B}" destId="{7D57C393-4D51-446C-943A-2DBDFD6436C1}" srcOrd="0" destOrd="1" presId="urn:microsoft.com/office/officeart/2005/8/layout/hList6"/>
    <dgm:cxn modelId="{73C4E445-2B07-427B-AF4D-09071FD00110}" type="presOf" srcId="{BCD94741-B619-4F60-910F-91BF3E73DC57}" destId="{1D723ED4-BD2A-4CCF-B535-84F0E410A6D2}" srcOrd="0" destOrd="3" presId="urn:microsoft.com/office/officeart/2005/8/layout/hList6"/>
    <dgm:cxn modelId="{836CFC33-6D52-4AE1-A096-BB6BC5E18C3B}" srcId="{1E3A8D4E-EB0E-4CF0-B8C2-6044F83E7F3F}" destId="{B6998894-74CD-473D-82F7-A4223C9EFFEB}" srcOrd="1" destOrd="0" parTransId="{3DFBAC48-5F17-4AF3-A77A-2FBE61618261}" sibTransId="{E4BA81C1-1706-4856-9432-5F5B09664494}"/>
    <dgm:cxn modelId="{DCC6F3D5-AA95-4669-82B1-C92A302EC658}" type="presOf" srcId="{72DCBDC8-B82E-40AE-BA44-2ACBE636F57E}" destId="{7D57C393-4D51-446C-943A-2DBDFD6436C1}" srcOrd="0" destOrd="4" presId="urn:microsoft.com/office/officeart/2005/8/layout/hList6"/>
    <dgm:cxn modelId="{A0B95176-320E-4A79-970D-57E2B912E3A7}" type="presOf" srcId="{91B18C4D-2F74-4026-8FA2-2901F723F498}" destId="{1A269EB2-B98B-4947-A8EA-6B32FFAB977D}" srcOrd="0" destOrd="1" presId="urn:microsoft.com/office/officeart/2005/8/layout/hList6"/>
    <dgm:cxn modelId="{6A66914A-99DF-453B-B975-2AAE944E4D4A}" type="presOf" srcId="{0C4DC091-22CB-4AA6-9B77-5E2C8AC1697B}" destId="{1D723ED4-BD2A-4CCF-B535-84F0E410A6D2}" srcOrd="0" destOrd="1" presId="urn:microsoft.com/office/officeart/2005/8/layout/hList6"/>
    <dgm:cxn modelId="{03D7B306-B6F7-4301-A4A5-DFA2FCFDACF4}" srcId="{977FDF41-2145-4BF4-82F0-5B63B059FB88}" destId="{1E3A8D4E-EB0E-4CF0-B8C2-6044F83E7F3F}" srcOrd="1" destOrd="0" parTransId="{2E8BD16C-2E38-4D47-A7B4-78F2D4647945}" sibTransId="{14E737C3-9722-49DB-92C8-257E6030B724}"/>
    <dgm:cxn modelId="{510F50BF-AA78-4281-BECA-436440DB9936}" srcId="{CF52BD08-517C-4944-A3B6-AFC8ABED2A98}" destId="{AD0900F9-AEF8-43B5-89A3-FA21D1F949AE}" srcOrd="2" destOrd="0" parTransId="{46100844-E789-42BB-AC18-1C2E72BD91C1}" sibTransId="{9E72E0B4-7A70-440F-81C4-CAE566609409}"/>
    <dgm:cxn modelId="{6B1BC145-17AC-4390-8DD0-09E699EFA29B}" type="presOf" srcId="{29F619A8-08AB-4172-8628-999A1984841A}" destId="{1D723ED4-BD2A-4CCF-B535-84F0E410A6D2}" srcOrd="0" destOrd="5" presId="urn:microsoft.com/office/officeart/2005/8/layout/hList6"/>
    <dgm:cxn modelId="{4EDB62F2-A741-4F13-8FA7-E60515E2709A}" srcId="{CF52BD08-517C-4944-A3B6-AFC8ABED2A98}" destId="{72DCBDC8-B82E-40AE-BA44-2ACBE636F57E}" srcOrd="3" destOrd="0" parTransId="{894927E3-EA89-40D4-804C-5F9BA5E30D70}" sibTransId="{32836D5F-05CE-413C-A593-4C6E20F1F558}"/>
    <dgm:cxn modelId="{180BFCED-E23B-4D49-90F0-839258855EB2}" type="presOf" srcId="{1E3A8D4E-EB0E-4CF0-B8C2-6044F83E7F3F}" destId="{1D723ED4-BD2A-4CCF-B535-84F0E410A6D2}" srcOrd="0" destOrd="0" presId="urn:microsoft.com/office/officeart/2005/8/layout/hList6"/>
    <dgm:cxn modelId="{907CDBB4-48AF-4574-AEDF-CEC88A801D78}" srcId="{8352D16C-E5F0-40F7-BBD6-2727FD748013}" destId="{5362CA9D-DBFC-46E2-B56B-980D206ACEFD}" srcOrd="1" destOrd="0" parTransId="{B5F46A9F-9FBF-4BA1-80AE-12EE222FDBD7}" sibTransId="{5C3FF123-74CE-4E7F-9736-CC24F36DFA8B}"/>
    <dgm:cxn modelId="{86360775-6D65-45FC-80BF-B918CE2E6211}" type="presOf" srcId="{977FDF41-2145-4BF4-82F0-5B63B059FB88}" destId="{FE42F77B-2C64-4085-87E2-DFFE88CC4DD4}" srcOrd="0" destOrd="0" presId="urn:microsoft.com/office/officeart/2005/8/layout/hList6"/>
    <dgm:cxn modelId="{71D984CD-ACD1-4388-9ADB-2B2FE2C46286}" srcId="{1E3A8D4E-EB0E-4CF0-B8C2-6044F83E7F3F}" destId="{6C180D46-0AF9-4609-A597-6027D4B2AA23}" srcOrd="3" destOrd="0" parTransId="{F2D0EADE-B8BA-465A-A7E2-F2909CF7B8B1}" sibTransId="{232ED437-DE23-489C-8B57-94FFF90EA850}"/>
    <dgm:cxn modelId="{7791E04C-AD15-49F4-9A96-D23F0C0C8388}" type="presOf" srcId="{6BC3BE5D-33A0-468F-8AE0-A7F9D18FDBF7}" destId="{7D57C393-4D51-446C-943A-2DBDFD6436C1}" srcOrd="0" destOrd="2" presId="urn:microsoft.com/office/officeart/2005/8/layout/hList6"/>
    <dgm:cxn modelId="{0B57E204-6D2F-43C8-9BEC-E63E020B668A}" srcId="{1E3A8D4E-EB0E-4CF0-B8C2-6044F83E7F3F}" destId="{29F619A8-08AB-4172-8628-999A1984841A}" srcOrd="4" destOrd="0" parTransId="{49BFBC3B-A65E-4453-BCD2-2E9F603D2DD7}" sibTransId="{DCDCAFD3-EE37-4077-9F62-DE3B8F4A9937}"/>
    <dgm:cxn modelId="{3EC7DA54-0075-44E9-B61E-12E558982F27}" srcId="{1E3A8D4E-EB0E-4CF0-B8C2-6044F83E7F3F}" destId="{0C4DC091-22CB-4AA6-9B77-5E2C8AC1697B}" srcOrd="0" destOrd="0" parTransId="{478B3533-EC2A-4EA4-BB56-D8F2F3754223}" sibTransId="{D274238E-F4A8-471F-9E61-2A4B42A95BE8}"/>
    <dgm:cxn modelId="{81A35865-B3D9-4393-9991-A1640C960ED1}" srcId="{CF52BD08-517C-4944-A3B6-AFC8ABED2A98}" destId="{A4BEBE39-61A1-4714-822F-32AAE40F011B}" srcOrd="0" destOrd="0" parTransId="{225C7918-EDD5-492D-992B-14CF192F26AA}" sibTransId="{2FB1A6AF-5DDA-4ECF-BC0E-71FE9561AF01}"/>
    <dgm:cxn modelId="{5EA3F0D0-2CAC-4281-9F6D-7DB3E7FC24A1}" type="presOf" srcId="{AD0900F9-AEF8-43B5-89A3-FA21D1F949AE}" destId="{7D57C393-4D51-446C-943A-2DBDFD6436C1}" srcOrd="0" destOrd="3" presId="urn:microsoft.com/office/officeart/2005/8/layout/hList6"/>
    <dgm:cxn modelId="{F886AF6B-69F6-4750-BAAC-00A0F8033B0E}" srcId="{CF52BD08-517C-4944-A3B6-AFC8ABED2A98}" destId="{6BC3BE5D-33A0-468F-8AE0-A7F9D18FDBF7}" srcOrd="1" destOrd="0" parTransId="{25441761-7024-4E46-9B0E-94749D7AF69D}" sibTransId="{C8539ED8-10B9-4382-BEA7-77E81AACF15F}"/>
    <dgm:cxn modelId="{A736C3B8-161E-44E4-BACB-4261C943CC96}" type="presOf" srcId="{CF52BD08-517C-4944-A3B6-AFC8ABED2A98}" destId="{7D57C393-4D51-446C-943A-2DBDFD6436C1}" srcOrd="0" destOrd="0" presId="urn:microsoft.com/office/officeart/2005/8/layout/hList6"/>
    <dgm:cxn modelId="{6A049045-8F66-40C8-8A28-F06E60A62BFE}" type="presOf" srcId="{B6998894-74CD-473D-82F7-A4223C9EFFEB}" destId="{1D723ED4-BD2A-4CCF-B535-84F0E410A6D2}" srcOrd="0" destOrd="2" presId="urn:microsoft.com/office/officeart/2005/8/layout/hList6"/>
    <dgm:cxn modelId="{4B5A1A25-048D-4FD0-84FD-D62ACCC31438}" type="presParOf" srcId="{FE42F77B-2C64-4085-87E2-DFFE88CC4DD4}" destId="{7D57C393-4D51-446C-943A-2DBDFD6436C1}" srcOrd="0" destOrd="0" presId="urn:microsoft.com/office/officeart/2005/8/layout/hList6"/>
    <dgm:cxn modelId="{F742E822-0397-4C53-B2FD-1DD5CA73A576}" type="presParOf" srcId="{FE42F77B-2C64-4085-87E2-DFFE88CC4DD4}" destId="{FB0DD7FB-FBA0-45CA-A4EB-6BD6B81FC376}" srcOrd="1" destOrd="0" presId="urn:microsoft.com/office/officeart/2005/8/layout/hList6"/>
    <dgm:cxn modelId="{6390219A-82EE-4282-8674-1FCFC2153843}" type="presParOf" srcId="{FE42F77B-2C64-4085-87E2-DFFE88CC4DD4}" destId="{1D723ED4-BD2A-4CCF-B535-84F0E410A6D2}" srcOrd="2" destOrd="0" presId="urn:microsoft.com/office/officeart/2005/8/layout/hList6"/>
    <dgm:cxn modelId="{E29D7E4E-E35C-465C-A020-83CF8A0ABC3F}" type="presParOf" srcId="{FE42F77B-2C64-4085-87E2-DFFE88CC4DD4}" destId="{0696B9AB-6B2D-412A-A4F7-B766974C9D8B}" srcOrd="3" destOrd="0" presId="urn:microsoft.com/office/officeart/2005/8/layout/hList6"/>
    <dgm:cxn modelId="{CC8C2EC5-4A15-49C5-8608-5848914F73A1}" type="presParOf" srcId="{FE42F77B-2C64-4085-87E2-DFFE88CC4DD4}" destId="{1A269EB2-B98B-4947-A8EA-6B32FFAB977D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1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r">
              <a:defRPr sz="1300"/>
            </a:lvl1pPr>
          </a:lstStyle>
          <a:p>
            <a:fld id="{9F47813F-4329-5245-898D-F9AAC1FBB4E6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1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r">
              <a:defRPr sz="1300"/>
            </a:lvl1pPr>
          </a:lstStyle>
          <a:p>
            <a:fld id="{8BC6CD93-617D-E243-8901-71EC94F18E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05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11" y="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/>
          <a:lstStyle>
            <a:lvl1pPr algn="r">
              <a:defRPr sz="1300"/>
            </a:lvl1pPr>
          </a:lstStyle>
          <a:p>
            <a:fld id="{192FE1A8-87DA-4BAA-82CB-D89BE7DD496D}" type="datetimeFigureOut">
              <a:rPr lang="en-US" smtClean="0"/>
              <a:pPr/>
              <a:t>3/3/2015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2950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12" tIns="49207" rIns="98412" bIns="492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11"/>
            <a:ext cx="5335270" cy="4467703"/>
          </a:xfrm>
          <a:prstGeom prst="rect">
            <a:avLst/>
          </a:prstGeom>
        </p:spPr>
        <p:txBody>
          <a:bodyPr vert="horz" lIns="98412" tIns="49207" rIns="98412" bIns="492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11" y="9430096"/>
            <a:ext cx="2889939" cy="496412"/>
          </a:xfrm>
          <a:prstGeom prst="rect">
            <a:avLst/>
          </a:prstGeom>
        </p:spPr>
        <p:txBody>
          <a:bodyPr vert="horz" lIns="98412" tIns="49207" rIns="98412" bIns="49207" rtlCol="0" anchor="b"/>
          <a:lstStyle>
            <a:lvl1pPr algn="r">
              <a:defRPr sz="1300"/>
            </a:lvl1pPr>
          </a:lstStyle>
          <a:p>
            <a:fld id="{06154A40-228E-48E4-80D8-AC6386B49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6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07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53702"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53702"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46EBBA-82E5-4F5A-BC54-0FD9B9E3AB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681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54A40-228E-48E4-80D8-AC6386B49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93BCC3-267A-8849-9119-C03352B59428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3/3/2015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16357F-9992-564A-B18A-2E887FEDCA1C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3/3/2015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0D9A-1E78-1C4E-8DDE-8D6411FFFF54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2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 defTabSz="457200"/>
              <a:t>3/3/2015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defTabSz="457200"/>
            <a:fld id="{061F0D9A-1E78-1C4E-8DDE-8D6411FFFF54}" type="slidenum">
              <a:rPr lang="en-US" smtClean="0">
                <a:latin typeface="Georgia"/>
              </a:rPr>
              <a:pPr defTabSz="457200"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9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sinha@edarural.com" TargetMode="External"/><Relationship Id="rId2" Type="http://schemas.openxmlformats.org/officeDocument/2006/relationships/hyperlink" Target="mailto:info@sptf.inf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tf.info/sp-task-force/working-group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3ieimpact.org/using-the-causal-chain-to-make-sense-of-the-numbe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04"/>
            <a:ext cx="8458200" cy="157350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/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Outcomes Working Group: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Webinar 2:  Theory of Change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5" descr="SocialPerformance400x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9184"/>
            <a:ext cx="480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3994369"/>
            <a:ext cx="8262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u="sng" dirty="0" smtClean="0">
                <a:solidFill>
                  <a:prstClr val="black"/>
                </a:solidFill>
                <a:latin typeface="Georgia"/>
              </a:rPr>
              <a:t>Facilitators</a:t>
            </a:r>
            <a:r>
              <a:rPr lang="en-US" sz="2800" dirty="0" smtClean="0">
                <a:solidFill>
                  <a:prstClr val="black"/>
                </a:solidFill>
                <a:latin typeface="Georgia"/>
              </a:rPr>
              <a:t>: </a:t>
            </a:r>
            <a:r>
              <a:rPr lang="en-US" sz="2800" b="1" dirty="0" smtClean="0">
                <a:solidFill>
                  <a:prstClr val="black"/>
                </a:solidFill>
                <a:latin typeface="Georgia"/>
              </a:rPr>
              <a:t>Frances Sinha</a:t>
            </a:r>
            <a:r>
              <a:rPr lang="en-US" sz="2800" dirty="0" smtClean="0">
                <a:solidFill>
                  <a:prstClr val="black"/>
                </a:solidFill>
              </a:rPr>
              <a:t>, Director EDA Rural Systems (India) and board member of SPTF.  </a:t>
            </a:r>
            <a:r>
              <a:rPr lang="en-US" sz="2800" b="1" dirty="0" smtClean="0">
                <a:solidFill>
                  <a:prstClr val="black"/>
                </a:solidFill>
              </a:rPr>
              <a:t>Anton Simanowitz</a:t>
            </a:r>
            <a:r>
              <a:rPr lang="en-US" sz="2800" dirty="0" smtClean="0">
                <a:solidFill>
                  <a:prstClr val="black"/>
                </a:solidFill>
              </a:rPr>
              <a:t>, Consultant, co-author ‘The Business of Doing Good” (forthcoming book) about AMK Cambodia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9124" y="6396335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18 December 2014, 3 </a:t>
            </a:r>
            <a:r>
              <a:rPr lang="en-US" sz="2400" dirty="0" smtClean="0">
                <a:solidFill>
                  <a:prstClr val="black"/>
                </a:solidFill>
                <a:latin typeface="Georgia"/>
              </a:rPr>
              <a:t>March 2015</a:t>
            </a:r>
            <a:endParaRPr lang="en-US" sz="24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0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584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Application to microfinance -1 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3999" y="1540432"/>
          <a:ext cx="684903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95400" y="6019800"/>
            <a:ext cx="5715000" cy="838200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 </a:t>
            </a:r>
            <a:r>
              <a:rPr lang="en-GB" u="sng" dirty="0" smtClean="0"/>
              <a:t>Other factors</a:t>
            </a:r>
            <a:r>
              <a:rPr lang="en-GB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ability to manage finances – repay loans, savings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whether borrow at same time from other provider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face any difficulties, shock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 to microfinance - 2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3999" y="1916941"/>
          <a:ext cx="6615953" cy="3892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6350"/>
            <a:ext cx="8229600" cy="1066800"/>
          </a:xfrm>
        </p:spPr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ToC</a:t>
            </a:r>
            <a:r>
              <a:rPr lang="en-GB" dirty="0" smtClean="0"/>
              <a:t> for 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20" y="1504217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en-GB" sz="2400" b="1" dirty="0" err="1" smtClean="0"/>
              <a:t>ToC</a:t>
            </a:r>
            <a:endParaRPr lang="en-GB" sz="2400" b="1" dirty="0" smtClean="0"/>
          </a:p>
          <a:p>
            <a:pPr marL="109728" indent="0">
              <a:buNone/>
            </a:pPr>
            <a:endParaRPr lang="en-GB" b="1" dirty="0" smtClean="0"/>
          </a:p>
          <a:p>
            <a:pPr marL="109728" indent="0">
              <a:buNone/>
            </a:pPr>
            <a:endParaRPr lang="en-GB" b="1" dirty="0" smtClean="0"/>
          </a:p>
          <a:p>
            <a:pPr marL="109728" indent="0">
              <a:buNone/>
            </a:pPr>
            <a:endParaRPr lang="en-GB" sz="1200" b="1" dirty="0" smtClean="0"/>
          </a:p>
          <a:p>
            <a:pPr marL="109728" indent="0">
              <a:buNone/>
            </a:pPr>
            <a:r>
              <a:rPr lang="en-GB" sz="2400" b="1" dirty="0" smtClean="0"/>
              <a:t>What’s important?</a:t>
            </a:r>
          </a:p>
          <a:p>
            <a:pPr marL="109728" indent="0">
              <a:buNone/>
            </a:pPr>
            <a:endParaRPr lang="en-GB" b="1" dirty="0" smtClean="0"/>
          </a:p>
          <a:p>
            <a:pPr marL="109728" indent="0">
              <a:buNone/>
            </a:pPr>
            <a:endParaRPr lang="en-GB" b="1" dirty="0"/>
          </a:p>
          <a:p>
            <a:pPr marL="109728" indent="0">
              <a:buNone/>
            </a:pPr>
            <a:endParaRPr lang="en-GB" sz="1200" b="1" dirty="0" smtClean="0"/>
          </a:p>
          <a:p>
            <a:pPr marL="109728" indent="0">
              <a:buNone/>
            </a:pPr>
            <a:endParaRPr lang="en-GB" sz="1000" b="1" dirty="0" smtClean="0"/>
          </a:p>
          <a:p>
            <a:pPr marL="109728" indent="0">
              <a:buNone/>
            </a:pPr>
            <a:r>
              <a:rPr lang="en-GB" sz="2400" b="1" dirty="0" smtClean="0"/>
              <a:t>Management &amp; measurement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666" y="2349577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Loan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88630" y="1887912"/>
            <a:ext cx="112606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Invested in business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94650" y="2158785"/>
            <a:ext cx="153671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Good management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299207" y="2168464"/>
            <a:ext cx="112606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Business grow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9160" y="3912468"/>
            <a:ext cx="118956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Loan appraisal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48463" y="3947083"/>
            <a:ext cx="98213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LUC &amp; group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60332" y="3727544"/>
            <a:ext cx="112606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Business training &amp; group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532037" y="3990953"/>
            <a:ext cx="89323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Follow-up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53067" y="5429192"/>
            <a:ext cx="145626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BM </a:t>
            </a:r>
            <a:r>
              <a:rPr lang="en-GB" dirty="0"/>
              <a:t>s</a:t>
            </a:r>
            <a:r>
              <a:rPr lang="en-GB" dirty="0" smtClean="0"/>
              <a:t>pot checks &amp; IA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687231" y="5429192"/>
            <a:ext cx="17991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Post-training skills assessment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983817" y="5429192"/>
            <a:ext cx="209973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Use loan appraisal to track progress of business 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1642533" y="2421467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3405711" y="2421467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5645150" y="2283838"/>
            <a:ext cx="338667" cy="1512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25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through what this means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thinking about outcomes, we should also think about the steps to achieve outcomes – as part of strategy, and as part of monitoring useful data for what is working, and what is not</a:t>
            </a:r>
          </a:p>
          <a:p>
            <a:r>
              <a:rPr lang="en-GB" dirty="0" smtClean="0"/>
              <a:t>Analysing short-term outcomes (&amp; for which clients) is the first step (within a shorter time frame – 1-2 yrs), before assessing the longer term (~5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29" y="2267354"/>
            <a:ext cx="8229600" cy="1910199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Is this framework useful for you?  Which parts seem particularly useful? 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What challenges do you see in practice?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672" y="4625798"/>
            <a:ext cx="78710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accent3"/>
              </a:buClr>
              <a:buFont typeface="+mj-lt"/>
              <a:buAutoNum type="arabicPeriod" startAt="3"/>
            </a:pPr>
            <a:r>
              <a:rPr lang="en-GB" sz="2800" dirty="0" smtClean="0"/>
              <a:t>What guidelines can be proposed, linked to a Theory of Change, when thinking about measurement of client outcomes?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Purpose of Outcomes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499359"/>
            <a:ext cx="8945880" cy="3130476"/>
          </a:xfrm>
        </p:spPr>
        <p:txBody>
          <a:bodyPr>
            <a:noAutofit/>
          </a:bodyPr>
          <a:lstStyle/>
          <a:p>
            <a:pPr marL="122238" indent="-12700" algn="ctr">
              <a:lnSpc>
                <a:spcPct val="150000"/>
              </a:lnSpc>
              <a:buNone/>
            </a:pPr>
            <a:r>
              <a:rPr lang="en-US" sz="3200" dirty="0" smtClean="0"/>
              <a:t>To develop practical guidelines for credible measurement and reporting of outcomes, drawing on experience with different approaches and tools.</a:t>
            </a:r>
          </a:p>
        </p:txBody>
      </p:sp>
    </p:spTree>
    <p:extLst>
      <p:ext uri="{BB962C8B-B14F-4D97-AF65-F5344CB8AC3E}">
        <p14:creationId xmlns="" xmlns:p14="http://schemas.microsoft.com/office/powerpoint/2010/main" val="1346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Guidelines – can relate to the following”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dirty="0" smtClean="0"/>
              <a:t>Focus on short-term outcomes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Don’t get carried away by the ‘high-level’ longer term outcomes (wish-list).  Think of and monitor the steps to get there – for service provider  and the client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err="1" smtClean="0"/>
              <a:t>ToC</a:t>
            </a:r>
            <a:r>
              <a:rPr lang="en-GB" dirty="0" smtClean="0"/>
              <a:t> is a useful framework for this – can be applied/adapted by MFIs.  May vary by context opportunities, target population and services </a:t>
            </a:r>
          </a:p>
          <a:p>
            <a:pPr marL="624078" indent="-514350">
              <a:buFont typeface="+mj-lt"/>
              <a:buAutoNum type="arabicPeriod"/>
            </a:pPr>
            <a:r>
              <a:rPr lang="en-GB" dirty="0" smtClean="0"/>
              <a:t>Link measurement to provision and use of specific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follow up, please contact: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info@sptf.info</a:t>
            </a:r>
            <a:r>
              <a:rPr lang="en-GB" dirty="0" smtClean="0">
                <a:solidFill>
                  <a:schemeClr val="accent2"/>
                </a:solidFill>
              </a:rPr>
              <a:t>, </a:t>
            </a:r>
            <a:r>
              <a:rPr lang="en-GB" dirty="0" smtClean="0">
                <a:solidFill>
                  <a:schemeClr val="accent2"/>
                </a:solidFill>
                <a:hlinkClick r:id="rId3"/>
              </a:rPr>
              <a:t>francessinha@edarural.com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Please note: presentations and recordings from all Outcomes Working Group Meetings are being posted to the SPTF website, working groups page: </a:t>
            </a:r>
            <a:r>
              <a:rPr lang="en-GB" dirty="0" smtClean="0">
                <a:hlinkClick r:id="rId4"/>
              </a:rPr>
              <a:t>http://sptf.info/sp-task-force/working-groups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Theory of Change (</a:t>
            </a:r>
            <a:r>
              <a:rPr lang="en-US" dirty="0" err="1" smtClean="0"/>
              <a:t>ToC</a:t>
            </a:r>
            <a:r>
              <a:rPr lang="en-US" dirty="0" smtClean="0"/>
              <a:t>) as a Framework for measuring outcomes </a:t>
            </a:r>
          </a:p>
          <a:p>
            <a:pPr lvl="1">
              <a:buNone/>
            </a:pPr>
            <a:r>
              <a:rPr lang="en-US" i="1" dirty="0" smtClean="0"/>
              <a:t> </a:t>
            </a:r>
          </a:p>
          <a:p>
            <a:r>
              <a:rPr lang="en-US" dirty="0" smtClean="0"/>
              <a:t>Why a </a:t>
            </a:r>
            <a:r>
              <a:rPr lang="en-US" dirty="0" err="1" smtClean="0"/>
              <a:t>ToC</a:t>
            </a:r>
            <a:r>
              <a:rPr lang="en-US" dirty="0" smtClean="0"/>
              <a:t>?   The issues a TOC helps to identify/clarify </a:t>
            </a:r>
          </a:p>
          <a:p>
            <a:r>
              <a:rPr lang="en-US" dirty="0" smtClean="0"/>
              <a:t>The TOC framework – and applying this to microfinance</a:t>
            </a:r>
          </a:p>
          <a:p>
            <a:r>
              <a:rPr lang="en-US" dirty="0" smtClean="0"/>
              <a:t>How is it useful – indeed necessary - for measuring outcomes?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i="1" dirty="0" smtClean="0"/>
              <a:t>DISCUSSION 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651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US" dirty="0" smtClean="0"/>
              <a:t>Recap – credibility in </a:t>
            </a:r>
            <a:r>
              <a:rPr lang="en-US" u="sng" dirty="0" smtClean="0"/>
              <a:t>what</a:t>
            </a:r>
            <a:r>
              <a:rPr lang="en-US" dirty="0" smtClean="0"/>
              <a:t> we measure 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What is the change we are aiming for – expect to see?   </a:t>
            </a:r>
            <a:r>
              <a:rPr lang="en-US" i="1" u="sng" dirty="0" smtClean="0">
                <a:solidFill>
                  <a:srgbClr val="0070C0"/>
                </a:solidFill>
              </a:rPr>
              <a:t>Realistic </a:t>
            </a:r>
            <a:r>
              <a:rPr lang="en-US" i="1" dirty="0" smtClean="0">
                <a:solidFill>
                  <a:srgbClr val="0070C0"/>
                </a:solidFill>
              </a:rPr>
              <a:t>expectations linked to:</a:t>
            </a:r>
            <a:endParaRPr lang="en-US" dirty="0" smtClean="0"/>
          </a:p>
          <a:p>
            <a:pPr>
              <a:buClr>
                <a:srgbClr val="FF9900"/>
              </a:buClr>
              <a:buSzPct val="120000"/>
              <a:buNone/>
              <a:defRPr/>
            </a:pPr>
            <a:r>
              <a:rPr lang="en-US" dirty="0" smtClean="0"/>
              <a:t> </a:t>
            </a:r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The process of change - What are the inputs?  Are they being used?  And how?    </a:t>
            </a:r>
          </a:p>
          <a:p>
            <a:pPr>
              <a:buClr>
                <a:srgbClr val="FF9900"/>
              </a:buClr>
              <a:buSzPct val="120000"/>
              <a:buNone/>
              <a:defRPr/>
            </a:pPr>
            <a:endParaRPr lang="en-US" dirty="0" smtClean="0"/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How long does it take – is it short-term? longer -term?    What do we measure – and when?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TOC – an important starting 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Stanford Social Innovation Review</a:t>
            </a:r>
            <a:r>
              <a:rPr lang="en-GB" dirty="0" smtClean="0"/>
              <a:t>:  TOC is the first of the three core components for driving impact:  </a:t>
            </a:r>
            <a:r>
              <a:rPr lang="en-GB" i="1" dirty="0" smtClean="0"/>
              <a:t>defines long-term goals and maps backwards to identify necessary preconditions</a:t>
            </a:r>
          </a:p>
          <a:p>
            <a:r>
              <a:rPr lang="en-GB" dirty="0" smtClean="0"/>
              <a:t>Current hot topic – for strategy:  key steps, assumptions and risks </a:t>
            </a:r>
          </a:p>
          <a:p>
            <a:r>
              <a:rPr lang="en-GB" dirty="0" smtClean="0"/>
              <a:t>Beginning to be applied for evaluation:  what to measure</a:t>
            </a:r>
          </a:p>
          <a:p>
            <a:r>
              <a:rPr lang="en-GB" dirty="0" smtClean="0"/>
              <a:t>A factual analysis of what is happening, what is working (or not) – not just a comparison of ‘before’ and ‘after’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083" y="1143000"/>
            <a:ext cx="8641976" cy="1066800"/>
          </a:xfrm>
        </p:spPr>
        <p:txBody>
          <a:bodyPr>
            <a:normAutofit fontScale="90000"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US" dirty="0" smtClean="0"/>
              <a:t>Process of change issues – examples from other sectors</a:t>
            </a:r>
            <a:endParaRPr lang="en-US" sz="4000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801470"/>
            <a:ext cx="8229600" cy="3838903"/>
          </a:xfrm>
        </p:spPr>
        <p:txBody>
          <a:bodyPr>
            <a:normAutofit/>
          </a:bodyPr>
          <a:lstStyle/>
          <a:p>
            <a:pPr>
              <a:buClr>
                <a:srgbClr val="FF9900"/>
              </a:buClr>
              <a:buSzPct val="120000"/>
              <a:defRPr/>
            </a:pPr>
            <a:r>
              <a:rPr lang="en-US" dirty="0" smtClean="0"/>
              <a:t> </a:t>
            </a:r>
            <a:r>
              <a:rPr lang="en-US" sz="2400" i="1" dirty="0" smtClean="0"/>
              <a:t>Social capital outcomes from a social fund</a:t>
            </a:r>
            <a:r>
              <a:rPr lang="en-US" sz="2400" dirty="0" smtClean="0"/>
              <a:t>:  limited results  - declining numbers with each step of an intervention (identifying what were the steps):</a:t>
            </a:r>
          </a:p>
          <a:p>
            <a:pPr lvl="1">
              <a:buClr>
                <a:srgbClr val="FF9900"/>
              </a:buClr>
              <a:buSzPct val="120000"/>
              <a:buFont typeface="Courier New" pitchFamily="49" charset="0"/>
              <a:buChar char="o"/>
              <a:defRPr/>
            </a:pPr>
            <a:r>
              <a:rPr lang="en-US" sz="1800" dirty="0" smtClean="0"/>
              <a:t>Heard of social fund (45% of target </a:t>
            </a:r>
            <a:r>
              <a:rPr lang="en-US" sz="1800" dirty="0" err="1" smtClean="0"/>
              <a:t>popn</a:t>
            </a:r>
            <a:r>
              <a:rPr lang="en-US" sz="1800" dirty="0" smtClean="0"/>
              <a:t>) – informed of meeting – attended meeting – part of decisions taken  (15%) ….</a:t>
            </a:r>
          </a:p>
          <a:p>
            <a:pPr>
              <a:buClr>
                <a:srgbClr val="FF9900"/>
              </a:buClr>
              <a:buSzPct val="120000"/>
              <a:defRPr/>
            </a:pPr>
            <a:endParaRPr lang="en-US" sz="2400" dirty="0" smtClean="0"/>
          </a:p>
          <a:p>
            <a:pPr>
              <a:buClr>
                <a:srgbClr val="FF9900"/>
              </a:buClr>
              <a:buSzPct val="120000"/>
              <a:defRPr/>
            </a:pPr>
            <a:r>
              <a:rPr lang="en-US" sz="2400" i="1" dirty="0" smtClean="0"/>
              <a:t>Text book provision for schools</a:t>
            </a:r>
            <a:r>
              <a:rPr lang="en-US" sz="2400" dirty="0" smtClean="0"/>
              <a:t>:  Study showed no difference in results between treatment students (in schools with text books) and control.  Data gap – were the text books in use? </a:t>
            </a:r>
          </a:p>
          <a:p>
            <a:pPr>
              <a:buClr>
                <a:srgbClr val="FF9900"/>
              </a:buClr>
              <a:buSzPct val="120000"/>
              <a:defRPr/>
            </a:pPr>
            <a:endParaRPr lang="en-US" dirty="0" smtClean="0"/>
          </a:p>
          <a:p>
            <a:pPr>
              <a:buClr>
                <a:srgbClr val="FF9900"/>
              </a:buClr>
              <a:buSzPct val="120000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533414"/>
            <a:ext cx="8229600" cy="10668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The ‘attrition’ factor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2729" y="6364941"/>
            <a:ext cx="8795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  <a:hlinkClick r:id="rId3"/>
              </a:rPr>
              <a:t>http://blogs.3ieimpact.org/using-the-causal-chain-to-make-sense-of-the-numbers/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295400"/>
            <a:ext cx="6629400" cy="18288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71600" y="3657600"/>
            <a:ext cx="6629400" cy="175260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686594" y="2056606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943894" y="2170906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934494" y="2323306"/>
            <a:ext cx="838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810000" y="251460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87094" y="2628106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525294" y="2780506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2743200"/>
            <a:ext cx="12953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Target population </a:t>
            </a:r>
          </a:p>
          <a:p>
            <a:r>
              <a:rPr lang="en-US" sz="1500" dirty="0" smtClean="0"/>
              <a:t>[100]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2794337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Know about </a:t>
            </a:r>
            <a:r>
              <a:rPr lang="en-US" sz="1500" dirty="0" err="1" smtClean="0"/>
              <a:t>interv-ention</a:t>
            </a:r>
            <a:r>
              <a:rPr lang="en-US" sz="1500" dirty="0" smtClean="0"/>
              <a:t> </a:t>
            </a:r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28956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Take part </a:t>
            </a:r>
            <a:endParaRPr lang="en-US" sz="15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289560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Acquire</a:t>
            </a:r>
          </a:p>
          <a:p>
            <a:r>
              <a:rPr lang="en-US" sz="1500" dirty="0" smtClean="0"/>
              <a:t>Know-ledge</a:t>
            </a:r>
            <a:endParaRPr lang="en-US" sz="15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297180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Change</a:t>
            </a:r>
          </a:p>
          <a:p>
            <a:r>
              <a:rPr lang="en-US" sz="1500" dirty="0" smtClean="0"/>
              <a:t>attitude</a:t>
            </a: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5257800" y="294897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Change</a:t>
            </a:r>
          </a:p>
          <a:p>
            <a:r>
              <a:rPr lang="en-US" sz="1500" dirty="0" err="1" smtClean="0"/>
              <a:t>Behav-iour</a:t>
            </a:r>
            <a:endParaRPr lang="en-US" sz="15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2948970"/>
            <a:ext cx="914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Outputs – use services</a:t>
            </a:r>
            <a:endParaRPr lang="en-US" sz="15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1800" y="3124200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Outcomes</a:t>
            </a:r>
          </a:p>
          <a:p>
            <a:r>
              <a:rPr lang="en-US" sz="1500" dirty="0" smtClean="0"/>
              <a:t>achieved</a:t>
            </a:r>
            <a:endParaRPr lang="en-US" sz="1500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363494" y="28567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087394" y="3047206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72294" y="4457700"/>
            <a:ext cx="15994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905400" y="4419203"/>
            <a:ext cx="1066797" cy="7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2895997" y="4266803"/>
            <a:ext cx="914400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848894" y="4152900"/>
            <a:ext cx="6850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4685906" y="4000104"/>
            <a:ext cx="533399" cy="7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535916" y="3912884"/>
            <a:ext cx="358169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372924" y="3837082"/>
            <a:ext cx="207358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7124700" y="3694906"/>
            <a:ext cx="228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-34426" y="5396763"/>
            <a:ext cx="94548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What is needed to help more people get to the end of the process</a:t>
            </a:r>
          </a:p>
          <a:p>
            <a:pPr>
              <a:buFont typeface="Wingdings" pitchFamily="2" charset="2"/>
              <a:buChar char="Ø"/>
            </a:pPr>
            <a:r>
              <a:rPr lang="en-GB" sz="2000" b="1" dirty="0" smtClean="0"/>
              <a:t>Measure not just the end result, but whether (different) people are </a:t>
            </a:r>
          </a:p>
          <a:p>
            <a:r>
              <a:rPr lang="en-GB" sz="2000" b="1" dirty="0" smtClean="0"/>
              <a:t>                                                                                                                  progressing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59" y="1143000"/>
            <a:ext cx="8534399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Applying this in microfinance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Reaching target clients (awareness, fit, choice)</a:t>
            </a:r>
          </a:p>
          <a:p>
            <a:r>
              <a:rPr lang="en-GB" dirty="0" smtClean="0"/>
              <a:t>Providing appropriate services – credit, ++</a:t>
            </a:r>
          </a:p>
          <a:p>
            <a:r>
              <a:rPr lang="en-GB" dirty="0" smtClean="0"/>
              <a:t>How clients </a:t>
            </a:r>
            <a:r>
              <a:rPr lang="en-GB" i="1" dirty="0" smtClean="0"/>
              <a:t>use</a:t>
            </a:r>
            <a:r>
              <a:rPr lang="en-GB" dirty="0" smtClean="0"/>
              <a:t> these services (&amp; which clients)</a:t>
            </a:r>
          </a:p>
          <a:p>
            <a:r>
              <a:rPr lang="en-GB" dirty="0" smtClean="0"/>
              <a:t>Whether clients </a:t>
            </a:r>
            <a:r>
              <a:rPr lang="en-GB" u="sng" dirty="0" smtClean="0"/>
              <a:t>continue to use</a:t>
            </a:r>
            <a:r>
              <a:rPr lang="en-GB" dirty="0" smtClean="0"/>
              <a:t> those services, reasons for non-use/ineffective use</a:t>
            </a:r>
          </a:p>
          <a:p>
            <a:r>
              <a:rPr lang="en-GB" dirty="0" smtClean="0"/>
              <a:t>(Use services from other providers)</a:t>
            </a:r>
          </a:p>
          <a:p>
            <a:r>
              <a:rPr lang="en-GB" dirty="0" smtClean="0"/>
              <a:t>Benefits from use of services </a:t>
            </a:r>
          </a:p>
          <a:p>
            <a:pPr lvl="1">
              <a:buFont typeface="Courier New" pitchFamily="49" charset="0"/>
              <a:buChar char="o"/>
            </a:pPr>
            <a:r>
              <a:rPr lang="en-GB" i="1" u="sng" dirty="0" smtClean="0"/>
              <a:t>Short/near term </a:t>
            </a:r>
            <a:r>
              <a:rPr lang="en-GB" dirty="0" smtClean="0"/>
              <a:t>e..g. assets, employment, consumption smoothening</a:t>
            </a:r>
          </a:p>
          <a:p>
            <a:pPr lvl="1">
              <a:buFont typeface="Courier New" pitchFamily="49" charset="0"/>
              <a:buChar char="o"/>
            </a:pPr>
            <a:r>
              <a:rPr lang="en-GB" i="1" u="sng" dirty="0" smtClean="0"/>
              <a:t>longer-term</a:t>
            </a:r>
            <a:r>
              <a:rPr lang="en-GB" dirty="0" smtClean="0"/>
              <a:t> </a:t>
            </a:r>
            <a:r>
              <a:rPr lang="en-GB" dirty="0" err="1" smtClean="0"/>
              <a:t>e.g.use</a:t>
            </a:r>
            <a:r>
              <a:rPr lang="en-GB" dirty="0" smtClean="0"/>
              <a:t> of increased income to manage risk, poverty reduction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17" y="282388"/>
            <a:ext cx="8229600" cy="1066800"/>
          </a:xfrm>
        </p:spPr>
        <p:txBody>
          <a:bodyPr/>
          <a:lstStyle/>
          <a:p>
            <a:r>
              <a:rPr lang="en-GB" dirty="0" smtClean="0"/>
              <a:t>Theory of change - framework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1524000"/>
            <a:ext cx="5097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  <a:latin typeface="Calibri" pitchFamily="34" charset="0"/>
              </a:rPr>
              <a:t>Organization’s Value proposition </a:t>
            </a:r>
            <a:endParaRPr lang="en-US" sz="2800" b="1" dirty="0">
              <a:solidFill>
                <a:schemeClr val="accent3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209800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Mission and objectives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2209800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Strategies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2968" y="2223319"/>
            <a:ext cx="1219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Target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Population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51439" y="2200745"/>
            <a:ext cx="838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Inputs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4329" y="2223319"/>
            <a:ext cx="9906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Outputs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37107" y="2217626"/>
            <a:ext cx="1143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Outcomes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Near-Term/ Longer Term)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53400" y="2229238"/>
            <a:ext cx="8382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Impact</a:t>
            </a:r>
          </a:p>
          <a:p>
            <a:pPr algn="ctr"/>
            <a:endParaRPr lang="en-US" dirty="0"/>
          </a:p>
        </p:txBody>
      </p:sp>
      <p:sp>
        <p:nvSpPr>
          <p:cNvPr id="13" name="Bent Arrow 12"/>
          <p:cNvSpPr/>
          <p:nvPr/>
        </p:nvSpPr>
        <p:spPr>
          <a:xfrm>
            <a:off x="228600" y="2819400"/>
            <a:ext cx="509016" cy="2362200"/>
          </a:xfrm>
          <a:prstGeom prst="bentArrow">
            <a:avLst>
              <a:gd name="adj1" fmla="val 12900"/>
              <a:gd name="adj2" fmla="val 29322"/>
              <a:gd name="adj3" fmla="val 25000"/>
              <a:gd name="adj4" fmla="val 4375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1" y="4876800"/>
            <a:ext cx="6606614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Key Performance Assessment Metrics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34085" y="4743838"/>
            <a:ext cx="958646" cy="799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Impact studies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04800" y="5714996"/>
            <a:ext cx="1237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546427" y="5791200"/>
            <a:ext cx="5336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CONTINUOUS LEARNING AND IMPROVEMENT</a:t>
            </a:r>
            <a:endParaRPr lang="en-US" sz="16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3708" y="5694878"/>
            <a:ext cx="104590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7882816" y="5811318"/>
            <a:ext cx="1261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Occasional</a:t>
            </a:r>
          </a:p>
          <a:p>
            <a:r>
              <a:rPr lang="en-US" dirty="0" smtClean="0">
                <a:latin typeface="Calibri" pitchFamily="34" charset="0"/>
              </a:rPr>
              <a:t>Research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" name="Minus 19"/>
          <p:cNvSpPr/>
          <p:nvPr/>
        </p:nvSpPr>
        <p:spPr>
          <a:xfrm>
            <a:off x="152400" y="5029200"/>
            <a:ext cx="914400" cy="304800"/>
          </a:xfrm>
          <a:prstGeom prst="mathMin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935510" y="4271684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5170539" y="4287425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298593" y="4289613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294307" y="4307542"/>
            <a:ext cx="228600" cy="457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‘Outcomes’ and Impact’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i="1" dirty="0" smtClean="0">
                <a:solidFill>
                  <a:schemeClr val="bg2">
                    <a:lumMod val="50000"/>
                  </a:schemeClr>
                </a:solidFill>
              </a:rPr>
              <a:t>Impact</a:t>
            </a:r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 smtClean="0"/>
              <a:t>– sometimes seen as  wider society effects (e.g.  social equity,  sustainable environment...)</a:t>
            </a:r>
          </a:p>
          <a:p>
            <a:r>
              <a:rPr lang="en-GB" dirty="0" smtClean="0"/>
              <a:t>Technically, impact = change that is attributed to the intervention, methodological implications</a:t>
            </a:r>
          </a:p>
          <a:p>
            <a:r>
              <a:rPr lang="en-GB" b="1" i="1" dirty="0" smtClean="0">
                <a:solidFill>
                  <a:schemeClr val="bg2">
                    <a:lumMod val="50000"/>
                  </a:schemeClr>
                </a:solidFill>
              </a:rPr>
              <a:t>Outcomes </a:t>
            </a:r>
            <a:r>
              <a:rPr lang="en-GB" dirty="0" smtClean="0"/>
              <a:t>= changes resulting from a programme or service; can be short/near term, as well as long term;  does not necessarily establish causality,  but ‘reasonable association’;  TOC tracking is a good tool for this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irobi Training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34197</TotalTime>
  <Words>1018</Words>
  <Application>Microsoft Office PowerPoint</Application>
  <PresentationFormat>On-screen Show (4:3)</PresentationFormat>
  <Paragraphs>158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Nairobi Training</vt:lpstr>
      <vt:lpstr>   Outcomes Working Group: Webinar 2:  Theory of Change</vt:lpstr>
      <vt:lpstr>Agenda </vt:lpstr>
      <vt:lpstr>Recap – credibility in what we measure </vt:lpstr>
      <vt:lpstr>TOC – an important starting point</vt:lpstr>
      <vt:lpstr>Process of change issues – examples from other sectors</vt:lpstr>
      <vt:lpstr>The ‘attrition’ factor</vt:lpstr>
      <vt:lpstr>Applying this in microfinance</vt:lpstr>
      <vt:lpstr>Theory of change - framework</vt:lpstr>
      <vt:lpstr>‘Outcomes’ and Impact’</vt:lpstr>
      <vt:lpstr>Application to microfinance -1 </vt:lpstr>
      <vt:lpstr>Application to microfinance - 2 </vt:lpstr>
      <vt:lpstr>Using ToC for management </vt:lpstr>
      <vt:lpstr>Thinking through what this means</vt:lpstr>
      <vt:lpstr>Discussion </vt:lpstr>
      <vt:lpstr>Purpose of Outcomes Working Group</vt:lpstr>
      <vt:lpstr>Practical Guidelines – can relate to the following”</vt:lpstr>
      <vt:lpstr>Thank you</vt:lpstr>
    </vt:vector>
  </TitlesOfParts>
  <Company>3Jump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cgerteiser</dc:creator>
  <cp:lastModifiedBy>Frances Sinha</cp:lastModifiedBy>
  <cp:revision>2079</cp:revision>
  <cp:lastPrinted>2012-07-30T14:56:40Z</cp:lastPrinted>
  <dcterms:created xsi:type="dcterms:W3CDTF">2011-01-26T00:06:24Z</dcterms:created>
  <dcterms:modified xsi:type="dcterms:W3CDTF">2015-03-03T10:16:20Z</dcterms:modified>
</cp:coreProperties>
</file>